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notesMasterIdLst>
    <p:notesMasterId r:id="rId22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image" Target="../media/image-10-4.png"/><Relationship Id="rId5" Type="http://schemas.openxmlformats.org/officeDocument/2006/relationships/image" Target="../media/image-10-5.png"/><Relationship Id="rId6" Type="http://schemas.openxmlformats.org/officeDocument/2006/relationships/image" Target="../media/image-10-6.png"/><Relationship Id="rId7" Type="http://schemas.openxmlformats.org/officeDocument/2006/relationships/image" Target="../media/image-10-7.png"/><Relationship Id="rId8" Type="http://schemas.openxmlformats.org/officeDocument/2006/relationships/image" Target="../media/image-10-8.png"/><Relationship Id="rId9" Type="http://schemas.openxmlformats.org/officeDocument/2006/relationships/image" Target="../media/image-10-9.png"/><Relationship Id="rId10" Type="http://schemas.openxmlformats.org/officeDocument/2006/relationships/image" Target="../media/image-10-10.png"/><Relationship Id="rId11" Type="http://schemas.openxmlformats.org/officeDocument/2006/relationships/image" Target="../media/image-10-11.png"/><Relationship Id="rId12" Type="http://schemas.openxmlformats.org/officeDocument/2006/relationships/image" Target="../media/image-10-12.png"/><Relationship Id="rId13" Type="http://schemas.openxmlformats.org/officeDocument/2006/relationships/image" Target="../media/image-10-13.png"/><Relationship Id="rId14" Type="http://schemas.openxmlformats.org/officeDocument/2006/relationships/slideLayout" Target="../slideLayouts/slideLayout1.xml"/><Relationship Id="rId15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image" Target="../media/image-11-2.png"/><Relationship Id="rId3" Type="http://schemas.openxmlformats.org/officeDocument/2006/relationships/image" Target="../media/image-11-3.png"/><Relationship Id="rId4" Type="http://schemas.openxmlformats.org/officeDocument/2006/relationships/image" Target="../media/image-11-4.png"/><Relationship Id="rId5" Type="http://schemas.openxmlformats.org/officeDocument/2006/relationships/image" Target="../media/image-11-5.png"/><Relationship Id="rId6" Type="http://schemas.openxmlformats.org/officeDocument/2006/relationships/image" Target="../media/image-11-6.png"/><Relationship Id="rId7" Type="http://schemas.openxmlformats.org/officeDocument/2006/relationships/image" Target="../media/image-11-7.png"/><Relationship Id="rId8" Type="http://schemas.openxmlformats.org/officeDocument/2006/relationships/image" Target="../media/image-11-8.png"/><Relationship Id="rId9" Type="http://schemas.openxmlformats.org/officeDocument/2006/relationships/image" Target="../media/image-11-9.png"/><Relationship Id="rId10" Type="http://schemas.openxmlformats.org/officeDocument/2006/relationships/image" Target="../media/image-11-10.png"/><Relationship Id="rId11" Type="http://schemas.openxmlformats.org/officeDocument/2006/relationships/image" Target="../media/image-11-11.png"/><Relationship Id="rId12" Type="http://schemas.openxmlformats.org/officeDocument/2006/relationships/image" Target="../media/image-11-12.png"/><Relationship Id="rId13" Type="http://schemas.openxmlformats.org/officeDocument/2006/relationships/image" Target="../media/image-11-13.png"/><Relationship Id="rId14" Type="http://schemas.openxmlformats.org/officeDocument/2006/relationships/image" Target="../media/image-11-14.png"/><Relationship Id="rId15" Type="http://schemas.openxmlformats.org/officeDocument/2006/relationships/image" Target="../media/image-11-15.png"/><Relationship Id="rId16" Type="http://schemas.openxmlformats.org/officeDocument/2006/relationships/image" Target="../media/image-11-16.png"/><Relationship Id="rId17" Type="http://schemas.openxmlformats.org/officeDocument/2006/relationships/slideLayout" Target="../slideLayouts/slideLayout1.xml"/><Relationship Id="rId18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image" Target="../media/image-12-2.png"/><Relationship Id="rId3" Type="http://schemas.openxmlformats.org/officeDocument/2006/relationships/image" Target="../media/image-12-3.png"/><Relationship Id="rId4" Type="http://schemas.openxmlformats.org/officeDocument/2006/relationships/image" Target="../media/image-12-4.png"/><Relationship Id="rId5" Type="http://schemas.openxmlformats.org/officeDocument/2006/relationships/image" Target="../media/image-12-5.png"/><Relationship Id="rId6" Type="http://schemas.openxmlformats.org/officeDocument/2006/relationships/image" Target="../media/image-12-6.png"/><Relationship Id="rId7" Type="http://schemas.openxmlformats.org/officeDocument/2006/relationships/image" Target="../media/image-12-7.png"/><Relationship Id="rId8" Type="http://schemas.openxmlformats.org/officeDocument/2006/relationships/image" Target="../media/image-12-8.png"/><Relationship Id="rId9" Type="http://schemas.openxmlformats.org/officeDocument/2006/relationships/image" Target="../media/image-12-9.png"/><Relationship Id="rId10" Type="http://schemas.openxmlformats.org/officeDocument/2006/relationships/image" Target="../media/image-12-10.png"/><Relationship Id="rId11" Type="http://schemas.openxmlformats.org/officeDocument/2006/relationships/image" Target="../media/image-12-11.png"/><Relationship Id="rId12" Type="http://schemas.openxmlformats.org/officeDocument/2006/relationships/image" Target="../media/image-12-12.png"/><Relationship Id="rId13" Type="http://schemas.openxmlformats.org/officeDocument/2006/relationships/image" Target="../media/image-12-13.png"/><Relationship Id="rId14" Type="http://schemas.openxmlformats.org/officeDocument/2006/relationships/image" Target="../media/image-12-14.png"/><Relationship Id="rId15" Type="http://schemas.openxmlformats.org/officeDocument/2006/relationships/image" Target="../media/image-12-15.png"/><Relationship Id="rId16" Type="http://schemas.openxmlformats.org/officeDocument/2006/relationships/image" Target="../media/image-12-16.png"/><Relationship Id="rId17" Type="http://schemas.openxmlformats.org/officeDocument/2006/relationships/image" Target="../media/image-12-17.png"/><Relationship Id="rId18" Type="http://schemas.openxmlformats.org/officeDocument/2006/relationships/image" Target="../media/image-12-18.png"/><Relationship Id="rId19" Type="http://schemas.openxmlformats.org/officeDocument/2006/relationships/image" Target="../media/image-12-19.png"/><Relationship Id="rId20" Type="http://schemas.openxmlformats.org/officeDocument/2006/relationships/image" Target="../media/image-12-20.png"/><Relationship Id="rId21" Type="http://schemas.openxmlformats.org/officeDocument/2006/relationships/slideLayout" Target="../slideLayouts/slideLayout1.xml"/><Relationship Id="rId2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image" Target="../media/image-13-2.png"/><Relationship Id="rId3" Type="http://schemas.openxmlformats.org/officeDocument/2006/relationships/image" Target="../media/image-13-3.png"/><Relationship Id="rId4" Type="http://schemas.openxmlformats.org/officeDocument/2006/relationships/image" Target="../media/image-13-4.png"/><Relationship Id="rId5" Type="http://schemas.openxmlformats.org/officeDocument/2006/relationships/image" Target="../media/image-13-5.png"/><Relationship Id="rId6" Type="http://schemas.openxmlformats.org/officeDocument/2006/relationships/image" Target="../media/image-13-6.png"/><Relationship Id="rId7" Type="http://schemas.openxmlformats.org/officeDocument/2006/relationships/image" Target="../media/image-13-7.png"/><Relationship Id="rId8" Type="http://schemas.openxmlformats.org/officeDocument/2006/relationships/image" Target="../media/image-13-8.png"/><Relationship Id="rId9" Type="http://schemas.openxmlformats.org/officeDocument/2006/relationships/image" Target="../media/image-13-9.png"/><Relationship Id="rId10" Type="http://schemas.openxmlformats.org/officeDocument/2006/relationships/image" Target="../media/image-13-10.png"/><Relationship Id="rId11" Type="http://schemas.openxmlformats.org/officeDocument/2006/relationships/image" Target="../media/image-13-11.png"/><Relationship Id="rId12" Type="http://schemas.openxmlformats.org/officeDocument/2006/relationships/image" Target="../media/image-13-12.png"/><Relationship Id="rId13" Type="http://schemas.openxmlformats.org/officeDocument/2006/relationships/image" Target="../media/image-13-13.png"/><Relationship Id="rId14" Type="http://schemas.openxmlformats.org/officeDocument/2006/relationships/image" Target="../media/image-13-14.png"/><Relationship Id="rId15" Type="http://schemas.openxmlformats.org/officeDocument/2006/relationships/image" Target="../media/image-13-15.png"/><Relationship Id="rId16" Type="http://schemas.openxmlformats.org/officeDocument/2006/relationships/image" Target="../media/image-13-16.png"/><Relationship Id="rId17" Type="http://schemas.openxmlformats.org/officeDocument/2006/relationships/image" Target="../media/image-13-17.png"/><Relationship Id="rId18" Type="http://schemas.openxmlformats.org/officeDocument/2006/relationships/image" Target="../media/image-13-18.png"/><Relationship Id="rId19" Type="http://schemas.openxmlformats.org/officeDocument/2006/relationships/image" Target="../media/image-13-19.png"/><Relationship Id="rId20" Type="http://schemas.openxmlformats.org/officeDocument/2006/relationships/image" Target="../media/image-13-20.png"/><Relationship Id="rId21" Type="http://schemas.openxmlformats.org/officeDocument/2006/relationships/image" Target="../media/image-13-21.png"/><Relationship Id="rId22" Type="http://schemas.openxmlformats.org/officeDocument/2006/relationships/image" Target="../media/image-13-22.png"/><Relationship Id="rId23" Type="http://schemas.openxmlformats.org/officeDocument/2006/relationships/image" Target="../media/image-13-23.png"/><Relationship Id="rId24" Type="http://schemas.openxmlformats.org/officeDocument/2006/relationships/image" Target="../media/image-13-24.png"/><Relationship Id="rId25" Type="http://schemas.openxmlformats.org/officeDocument/2006/relationships/image" Target="../media/image-13-25.png"/><Relationship Id="rId26" Type="http://schemas.openxmlformats.org/officeDocument/2006/relationships/image" Target="../media/image-13-26.png"/><Relationship Id="rId27" Type="http://schemas.openxmlformats.org/officeDocument/2006/relationships/image" Target="../media/image-13-27.png"/><Relationship Id="rId28" Type="http://schemas.openxmlformats.org/officeDocument/2006/relationships/image" Target="../media/image-13-28.png"/><Relationship Id="rId29" Type="http://schemas.openxmlformats.org/officeDocument/2006/relationships/image" Target="../media/image-13-29.png"/><Relationship Id="rId30" Type="http://schemas.openxmlformats.org/officeDocument/2006/relationships/image" Target="../media/image-13-30.png"/><Relationship Id="rId31" Type="http://schemas.openxmlformats.org/officeDocument/2006/relationships/image" Target="../media/image-13-31.png"/><Relationship Id="rId32" Type="http://schemas.openxmlformats.org/officeDocument/2006/relationships/image" Target="../media/image-13-32.png"/><Relationship Id="rId33" Type="http://schemas.openxmlformats.org/officeDocument/2006/relationships/image" Target="../media/image-13-33.png"/><Relationship Id="rId34" Type="http://schemas.openxmlformats.org/officeDocument/2006/relationships/image" Target="../media/image-13-34.png"/><Relationship Id="rId35" Type="http://schemas.openxmlformats.org/officeDocument/2006/relationships/image" Target="../media/image-13-35.png"/><Relationship Id="rId36" Type="http://schemas.openxmlformats.org/officeDocument/2006/relationships/image" Target="../media/image-13-36.png"/><Relationship Id="rId37" Type="http://schemas.openxmlformats.org/officeDocument/2006/relationships/image" Target="../media/image-13-37.png"/><Relationship Id="rId38" Type="http://schemas.openxmlformats.org/officeDocument/2006/relationships/image" Target="../media/image-13-38.png"/><Relationship Id="rId39" Type="http://schemas.openxmlformats.org/officeDocument/2006/relationships/image" Target="../media/image-13-39.png"/><Relationship Id="rId40" Type="http://schemas.openxmlformats.org/officeDocument/2006/relationships/image" Target="../media/image-13-40.png"/><Relationship Id="rId41" Type="http://schemas.openxmlformats.org/officeDocument/2006/relationships/image" Target="../media/image-13-41.png"/><Relationship Id="rId42" Type="http://schemas.openxmlformats.org/officeDocument/2006/relationships/image" Target="../media/image-13-42.png"/><Relationship Id="rId43" Type="http://schemas.openxmlformats.org/officeDocument/2006/relationships/image" Target="../media/image-13-43.png"/><Relationship Id="rId44" Type="http://schemas.openxmlformats.org/officeDocument/2006/relationships/image" Target="../media/image-13-44.png"/><Relationship Id="rId45" Type="http://schemas.openxmlformats.org/officeDocument/2006/relationships/image" Target="../media/image-13-45.png"/><Relationship Id="rId46" Type="http://schemas.openxmlformats.org/officeDocument/2006/relationships/image" Target="../media/image-13-46.png"/><Relationship Id="rId47" Type="http://schemas.openxmlformats.org/officeDocument/2006/relationships/image" Target="../media/image-13-47.png"/><Relationship Id="rId48" Type="http://schemas.openxmlformats.org/officeDocument/2006/relationships/image" Target="../media/image-13-48.png"/><Relationship Id="rId49" Type="http://schemas.openxmlformats.org/officeDocument/2006/relationships/image" Target="../media/image-13-49.png"/><Relationship Id="rId50" Type="http://schemas.openxmlformats.org/officeDocument/2006/relationships/image" Target="../media/image-13-50.png"/><Relationship Id="rId51" Type="http://schemas.openxmlformats.org/officeDocument/2006/relationships/image" Target="../media/image-13-51.png"/><Relationship Id="rId52" Type="http://schemas.openxmlformats.org/officeDocument/2006/relationships/image" Target="../media/image-13-52.png"/><Relationship Id="rId53" Type="http://schemas.openxmlformats.org/officeDocument/2006/relationships/slideLayout" Target="../slideLayouts/slideLayout1.xml"/><Relationship Id="rId5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image" Target="../media/image-14-2.png"/><Relationship Id="rId3" Type="http://schemas.openxmlformats.org/officeDocument/2006/relationships/image" Target="../media/image-14-3.png"/><Relationship Id="rId4" Type="http://schemas.openxmlformats.org/officeDocument/2006/relationships/image" Target="../media/image-14-4.png"/><Relationship Id="rId5" Type="http://schemas.openxmlformats.org/officeDocument/2006/relationships/image" Target="../media/image-14-5.png"/><Relationship Id="rId6" Type="http://schemas.openxmlformats.org/officeDocument/2006/relationships/image" Target="../media/image-14-6.png"/><Relationship Id="rId7" Type="http://schemas.openxmlformats.org/officeDocument/2006/relationships/image" Target="../media/image-14-7.png"/><Relationship Id="rId8" Type="http://schemas.openxmlformats.org/officeDocument/2006/relationships/image" Target="../media/image-14-8.png"/><Relationship Id="rId9" Type="http://schemas.openxmlformats.org/officeDocument/2006/relationships/image" Target="../media/image-14-9.png"/><Relationship Id="rId10" Type="http://schemas.openxmlformats.org/officeDocument/2006/relationships/image" Target="../media/image-14-10.png"/><Relationship Id="rId11" Type="http://schemas.openxmlformats.org/officeDocument/2006/relationships/image" Target="../media/image-14-11.png"/><Relationship Id="rId12" Type="http://schemas.openxmlformats.org/officeDocument/2006/relationships/image" Target="../media/image-14-12.png"/><Relationship Id="rId13" Type="http://schemas.openxmlformats.org/officeDocument/2006/relationships/image" Target="../media/image-14-13.png"/><Relationship Id="rId14" Type="http://schemas.openxmlformats.org/officeDocument/2006/relationships/image" Target="../media/image-14-14.png"/><Relationship Id="rId15" Type="http://schemas.openxmlformats.org/officeDocument/2006/relationships/image" Target="../media/image-14-15.png"/><Relationship Id="rId16" Type="http://schemas.openxmlformats.org/officeDocument/2006/relationships/image" Target="../media/image-14-16.png"/><Relationship Id="rId17" Type="http://schemas.openxmlformats.org/officeDocument/2006/relationships/image" Target="../media/image-14-17.png"/><Relationship Id="rId18" Type="http://schemas.openxmlformats.org/officeDocument/2006/relationships/image" Target="../media/image-14-18.png"/><Relationship Id="rId19" Type="http://schemas.openxmlformats.org/officeDocument/2006/relationships/image" Target="../media/image-14-19.png"/><Relationship Id="rId20" Type="http://schemas.openxmlformats.org/officeDocument/2006/relationships/image" Target="../media/image-14-20.png"/><Relationship Id="rId21" Type="http://schemas.openxmlformats.org/officeDocument/2006/relationships/image" Target="../media/image-14-21.png"/><Relationship Id="rId22" Type="http://schemas.openxmlformats.org/officeDocument/2006/relationships/image" Target="../media/image-14-22.png"/><Relationship Id="rId23" Type="http://schemas.openxmlformats.org/officeDocument/2006/relationships/image" Target="../media/image-14-23.png"/><Relationship Id="rId24" Type="http://schemas.openxmlformats.org/officeDocument/2006/relationships/image" Target="../media/image-14-24.png"/><Relationship Id="rId25" Type="http://schemas.openxmlformats.org/officeDocument/2006/relationships/image" Target="../media/image-14-25.png"/><Relationship Id="rId26" Type="http://schemas.openxmlformats.org/officeDocument/2006/relationships/image" Target="../media/image-14-26.png"/><Relationship Id="rId27" Type="http://schemas.openxmlformats.org/officeDocument/2006/relationships/image" Target="../media/image-14-27.png"/><Relationship Id="rId28" Type="http://schemas.openxmlformats.org/officeDocument/2006/relationships/image" Target="../media/image-14-28.png"/><Relationship Id="rId29" Type="http://schemas.openxmlformats.org/officeDocument/2006/relationships/slideLayout" Target="../slideLayouts/slideLayout1.xml"/><Relationship Id="rId30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image" Target="../media/image-15-2.png"/><Relationship Id="rId3" Type="http://schemas.openxmlformats.org/officeDocument/2006/relationships/image" Target="../media/image-15-3.png"/><Relationship Id="rId4" Type="http://schemas.openxmlformats.org/officeDocument/2006/relationships/image" Target="../media/image-15-4.png"/><Relationship Id="rId5" Type="http://schemas.openxmlformats.org/officeDocument/2006/relationships/image" Target="../media/image-15-5.png"/><Relationship Id="rId6" Type="http://schemas.openxmlformats.org/officeDocument/2006/relationships/image" Target="../media/image-15-6.png"/><Relationship Id="rId7" Type="http://schemas.openxmlformats.org/officeDocument/2006/relationships/image" Target="../media/image-15-7.png"/><Relationship Id="rId8" Type="http://schemas.openxmlformats.org/officeDocument/2006/relationships/image" Target="../media/image-15-8.png"/><Relationship Id="rId9" Type="http://schemas.openxmlformats.org/officeDocument/2006/relationships/image" Target="../media/image-15-9.png"/><Relationship Id="rId10" Type="http://schemas.openxmlformats.org/officeDocument/2006/relationships/image" Target="../media/image-15-10.png"/><Relationship Id="rId11" Type="http://schemas.openxmlformats.org/officeDocument/2006/relationships/image" Target="../media/image-15-11.png"/><Relationship Id="rId12" Type="http://schemas.openxmlformats.org/officeDocument/2006/relationships/image" Target="../media/image-15-12.png"/><Relationship Id="rId13" Type="http://schemas.openxmlformats.org/officeDocument/2006/relationships/image" Target="../media/image-15-13.png"/><Relationship Id="rId14" Type="http://schemas.openxmlformats.org/officeDocument/2006/relationships/image" Target="../media/image-15-14.png"/><Relationship Id="rId15" Type="http://schemas.openxmlformats.org/officeDocument/2006/relationships/image" Target="../media/image-15-15.png"/><Relationship Id="rId16" Type="http://schemas.openxmlformats.org/officeDocument/2006/relationships/image" Target="../media/image-15-16.png"/><Relationship Id="rId17" Type="http://schemas.openxmlformats.org/officeDocument/2006/relationships/image" Target="../media/image-15-17.png"/><Relationship Id="rId18" Type="http://schemas.openxmlformats.org/officeDocument/2006/relationships/image" Target="../media/image-15-18.png"/><Relationship Id="rId19" Type="http://schemas.openxmlformats.org/officeDocument/2006/relationships/image" Target="../media/image-15-19.png"/><Relationship Id="rId20" Type="http://schemas.openxmlformats.org/officeDocument/2006/relationships/image" Target="../media/image-15-20.png"/><Relationship Id="rId21" Type="http://schemas.openxmlformats.org/officeDocument/2006/relationships/image" Target="../media/image-15-21.png"/><Relationship Id="rId22" Type="http://schemas.openxmlformats.org/officeDocument/2006/relationships/image" Target="../media/image-15-22.png"/><Relationship Id="rId23" Type="http://schemas.openxmlformats.org/officeDocument/2006/relationships/image" Target="../media/image-15-23.png"/><Relationship Id="rId24" Type="http://schemas.openxmlformats.org/officeDocument/2006/relationships/image" Target="../media/image-15-24.png"/><Relationship Id="rId25" Type="http://schemas.openxmlformats.org/officeDocument/2006/relationships/image" Target="../media/image-15-25.png"/><Relationship Id="rId26" Type="http://schemas.openxmlformats.org/officeDocument/2006/relationships/slideLayout" Target="../slideLayouts/slideLayout1.xml"/><Relationship Id="rId27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image" Target="../media/image-16-2.png"/><Relationship Id="rId3" Type="http://schemas.openxmlformats.org/officeDocument/2006/relationships/image" Target="../media/image-16-3.png"/><Relationship Id="rId4" Type="http://schemas.openxmlformats.org/officeDocument/2006/relationships/image" Target="../media/image-16-4.png"/><Relationship Id="rId5" Type="http://schemas.openxmlformats.org/officeDocument/2006/relationships/image" Target="../media/image-16-5.png"/><Relationship Id="rId6" Type="http://schemas.openxmlformats.org/officeDocument/2006/relationships/image" Target="../media/image-16-6.png"/><Relationship Id="rId7" Type="http://schemas.openxmlformats.org/officeDocument/2006/relationships/image" Target="../media/image-16-7.png"/><Relationship Id="rId8" Type="http://schemas.openxmlformats.org/officeDocument/2006/relationships/image" Target="../media/image-16-8.png"/><Relationship Id="rId9" Type="http://schemas.openxmlformats.org/officeDocument/2006/relationships/image" Target="../media/image-16-9.png"/><Relationship Id="rId10" Type="http://schemas.openxmlformats.org/officeDocument/2006/relationships/image" Target="../media/image-16-10.png"/><Relationship Id="rId11" Type="http://schemas.openxmlformats.org/officeDocument/2006/relationships/image" Target="../media/image-16-11.png"/><Relationship Id="rId12" Type="http://schemas.openxmlformats.org/officeDocument/2006/relationships/image" Target="../media/image-16-12.png"/><Relationship Id="rId13" Type="http://schemas.openxmlformats.org/officeDocument/2006/relationships/image" Target="../media/image-16-13.png"/><Relationship Id="rId14" Type="http://schemas.openxmlformats.org/officeDocument/2006/relationships/image" Target="../media/image-16-14.png"/><Relationship Id="rId15" Type="http://schemas.openxmlformats.org/officeDocument/2006/relationships/image" Target="../media/image-16-15.png"/><Relationship Id="rId16" Type="http://schemas.openxmlformats.org/officeDocument/2006/relationships/image" Target="../media/image-16-16.png"/><Relationship Id="rId17" Type="http://schemas.openxmlformats.org/officeDocument/2006/relationships/image" Target="../media/image-16-17.png"/><Relationship Id="rId18" Type="http://schemas.openxmlformats.org/officeDocument/2006/relationships/image" Target="../media/image-16-18.png"/><Relationship Id="rId19" Type="http://schemas.openxmlformats.org/officeDocument/2006/relationships/image" Target="../media/image-16-19.png"/><Relationship Id="rId20" Type="http://schemas.openxmlformats.org/officeDocument/2006/relationships/image" Target="../media/image-16-20.png"/><Relationship Id="rId21" Type="http://schemas.openxmlformats.org/officeDocument/2006/relationships/slideLayout" Target="../slideLayouts/slideLayout1.xml"/><Relationship Id="rId2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image" Target="../media/image-17-2.png"/><Relationship Id="rId3" Type="http://schemas.openxmlformats.org/officeDocument/2006/relationships/image" Target="../media/image-17-3.png"/><Relationship Id="rId4" Type="http://schemas.openxmlformats.org/officeDocument/2006/relationships/image" Target="../media/image-17-4.png"/><Relationship Id="rId5" Type="http://schemas.openxmlformats.org/officeDocument/2006/relationships/image" Target="../media/image-17-5.png"/><Relationship Id="rId6" Type="http://schemas.openxmlformats.org/officeDocument/2006/relationships/image" Target="../media/image-17-6.png"/><Relationship Id="rId7" Type="http://schemas.openxmlformats.org/officeDocument/2006/relationships/image" Target="../media/image-17-7.png"/><Relationship Id="rId8" Type="http://schemas.openxmlformats.org/officeDocument/2006/relationships/image" Target="../media/image-17-8.png"/><Relationship Id="rId9" Type="http://schemas.openxmlformats.org/officeDocument/2006/relationships/image" Target="../media/image-17-9.png"/><Relationship Id="rId10" Type="http://schemas.openxmlformats.org/officeDocument/2006/relationships/image" Target="../media/image-17-10.png"/><Relationship Id="rId11" Type="http://schemas.openxmlformats.org/officeDocument/2006/relationships/image" Target="../media/image-17-11.png"/><Relationship Id="rId12" Type="http://schemas.openxmlformats.org/officeDocument/2006/relationships/image" Target="../media/image-17-12.png"/><Relationship Id="rId13" Type="http://schemas.openxmlformats.org/officeDocument/2006/relationships/image" Target="../media/image-17-13.png"/><Relationship Id="rId14" Type="http://schemas.openxmlformats.org/officeDocument/2006/relationships/image" Target="../media/image-17-14.png"/><Relationship Id="rId15" Type="http://schemas.openxmlformats.org/officeDocument/2006/relationships/image" Target="../media/image-17-15.png"/><Relationship Id="rId16" Type="http://schemas.openxmlformats.org/officeDocument/2006/relationships/image" Target="../media/image-17-16.png"/><Relationship Id="rId17" Type="http://schemas.openxmlformats.org/officeDocument/2006/relationships/image" Target="../media/image-17-17.png"/><Relationship Id="rId18" Type="http://schemas.openxmlformats.org/officeDocument/2006/relationships/image" Target="../media/image-17-18.png"/><Relationship Id="rId19" Type="http://schemas.openxmlformats.org/officeDocument/2006/relationships/slideLayout" Target="../slideLayouts/slideLayout1.xml"/><Relationship Id="rId20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image" Target="../media/image-18-2.png"/><Relationship Id="rId3" Type="http://schemas.openxmlformats.org/officeDocument/2006/relationships/image" Target="../media/image-18-3.png"/><Relationship Id="rId4" Type="http://schemas.openxmlformats.org/officeDocument/2006/relationships/image" Target="../media/image-18-4.png"/><Relationship Id="rId5" Type="http://schemas.openxmlformats.org/officeDocument/2006/relationships/image" Target="../media/image-18-5.png"/><Relationship Id="rId6" Type="http://schemas.openxmlformats.org/officeDocument/2006/relationships/image" Target="../media/image-18-6.png"/><Relationship Id="rId7" Type="http://schemas.openxmlformats.org/officeDocument/2006/relationships/image" Target="../media/image-18-7.png"/><Relationship Id="rId8" Type="http://schemas.openxmlformats.org/officeDocument/2006/relationships/image" Target="../media/image-18-8.png"/><Relationship Id="rId9" Type="http://schemas.openxmlformats.org/officeDocument/2006/relationships/image" Target="../media/image-18-9.png"/><Relationship Id="rId10" Type="http://schemas.openxmlformats.org/officeDocument/2006/relationships/image" Target="../media/image-18-10.png"/><Relationship Id="rId11" Type="http://schemas.openxmlformats.org/officeDocument/2006/relationships/image" Target="../media/image-18-11.png"/><Relationship Id="rId12" Type="http://schemas.openxmlformats.org/officeDocument/2006/relationships/image" Target="../media/image-18-12.png"/><Relationship Id="rId13" Type="http://schemas.openxmlformats.org/officeDocument/2006/relationships/image" Target="../media/image-18-13.png"/><Relationship Id="rId14" Type="http://schemas.openxmlformats.org/officeDocument/2006/relationships/image" Target="../media/image-18-14.png"/><Relationship Id="rId15" Type="http://schemas.openxmlformats.org/officeDocument/2006/relationships/image" Target="../media/image-18-15.png"/><Relationship Id="rId16" Type="http://schemas.openxmlformats.org/officeDocument/2006/relationships/image" Target="../media/image-18-16.png"/><Relationship Id="rId17" Type="http://schemas.openxmlformats.org/officeDocument/2006/relationships/image" Target="../media/image-18-17.png"/><Relationship Id="rId18" Type="http://schemas.openxmlformats.org/officeDocument/2006/relationships/image" Target="../media/image-18-18.png"/><Relationship Id="rId19" Type="http://schemas.openxmlformats.org/officeDocument/2006/relationships/image" Target="../media/image-18-19.png"/><Relationship Id="rId20" Type="http://schemas.openxmlformats.org/officeDocument/2006/relationships/image" Target="../media/image-18-20.png"/><Relationship Id="rId21" Type="http://schemas.openxmlformats.org/officeDocument/2006/relationships/image" Target="../media/image-18-21.png"/><Relationship Id="rId22" Type="http://schemas.openxmlformats.org/officeDocument/2006/relationships/image" Target="../media/image-18-22.png"/><Relationship Id="rId23" Type="http://schemas.openxmlformats.org/officeDocument/2006/relationships/slideLayout" Target="../slideLayouts/slideLayout1.xml"/><Relationship Id="rId2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image" Target="../media/image-19-2.png"/><Relationship Id="rId3" Type="http://schemas.openxmlformats.org/officeDocument/2006/relationships/image" Target="../media/image-19-3.png"/><Relationship Id="rId4" Type="http://schemas.openxmlformats.org/officeDocument/2006/relationships/image" Target="../media/image-19-4.png"/><Relationship Id="rId5" Type="http://schemas.openxmlformats.org/officeDocument/2006/relationships/image" Target="../media/image-19-5.png"/><Relationship Id="rId6" Type="http://schemas.openxmlformats.org/officeDocument/2006/relationships/image" Target="../media/image-19-6.png"/><Relationship Id="rId7" Type="http://schemas.openxmlformats.org/officeDocument/2006/relationships/image" Target="../media/image-19-7.png"/><Relationship Id="rId8" Type="http://schemas.openxmlformats.org/officeDocument/2006/relationships/image" Target="../media/image-19-8.png"/><Relationship Id="rId9" Type="http://schemas.openxmlformats.org/officeDocument/2006/relationships/image" Target="../media/image-19-9.png"/><Relationship Id="rId10" Type="http://schemas.openxmlformats.org/officeDocument/2006/relationships/image" Target="../media/image-19-10.png"/><Relationship Id="rId11" Type="http://schemas.openxmlformats.org/officeDocument/2006/relationships/image" Target="../media/image-19-11.png"/><Relationship Id="rId12" Type="http://schemas.openxmlformats.org/officeDocument/2006/relationships/image" Target="../media/image-19-12.png"/><Relationship Id="rId13" Type="http://schemas.openxmlformats.org/officeDocument/2006/relationships/image" Target="../media/image-19-13.png"/><Relationship Id="rId14" Type="http://schemas.openxmlformats.org/officeDocument/2006/relationships/image" Target="../media/image-19-14.png"/><Relationship Id="rId15" Type="http://schemas.openxmlformats.org/officeDocument/2006/relationships/image" Target="../media/image-19-15.png"/><Relationship Id="rId16" Type="http://schemas.openxmlformats.org/officeDocument/2006/relationships/image" Target="../media/image-19-16.png"/><Relationship Id="rId17" Type="http://schemas.openxmlformats.org/officeDocument/2006/relationships/image" Target="../media/image-19-17.png"/><Relationship Id="rId18" Type="http://schemas.openxmlformats.org/officeDocument/2006/relationships/image" Target="../media/image-19-18.png"/><Relationship Id="rId19" Type="http://schemas.openxmlformats.org/officeDocument/2006/relationships/image" Target="../media/image-19-19.png"/><Relationship Id="rId20" Type="http://schemas.openxmlformats.org/officeDocument/2006/relationships/image" Target="../media/image-19-20.png"/><Relationship Id="rId21" Type="http://schemas.openxmlformats.org/officeDocument/2006/relationships/slideLayout" Target="../slideLayouts/slideLayout1.xml"/><Relationship Id="rId2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image" Target="../media/image-2-4.png"/><Relationship Id="rId5" Type="http://schemas.openxmlformats.org/officeDocument/2006/relationships/image" Target="../media/image-2-5.png"/><Relationship Id="rId6" Type="http://schemas.openxmlformats.org/officeDocument/2006/relationships/image" Target="../media/image-2-6.png"/><Relationship Id="rId7" Type="http://schemas.openxmlformats.org/officeDocument/2006/relationships/image" Target="../media/image-2-7.png"/><Relationship Id="rId8" Type="http://schemas.openxmlformats.org/officeDocument/2006/relationships/image" Target="../media/image-2-8.png"/><Relationship Id="rId9" Type="http://schemas.openxmlformats.org/officeDocument/2006/relationships/image" Target="../media/image-2-9.png"/><Relationship Id="rId10" Type="http://schemas.openxmlformats.org/officeDocument/2006/relationships/image" Target="../media/image-2-10.png"/><Relationship Id="rId11" Type="http://schemas.openxmlformats.org/officeDocument/2006/relationships/image" Target="../media/image-2-11.png"/><Relationship Id="rId12" Type="http://schemas.openxmlformats.org/officeDocument/2006/relationships/image" Target="../media/image-2-12.png"/><Relationship Id="rId13" Type="http://schemas.openxmlformats.org/officeDocument/2006/relationships/image" Target="../media/image-2-13.png"/><Relationship Id="rId14" Type="http://schemas.openxmlformats.org/officeDocument/2006/relationships/image" Target="../media/image-2-14.png"/><Relationship Id="rId15" Type="http://schemas.openxmlformats.org/officeDocument/2006/relationships/slideLayout" Target="../slideLayouts/slideLayout1.xml"/><Relationship Id="rId16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image" Target="../media/image-20-2.png"/><Relationship Id="rId3" Type="http://schemas.openxmlformats.org/officeDocument/2006/relationships/image" Target="../media/image-20-3.png"/><Relationship Id="rId4" Type="http://schemas.openxmlformats.org/officeDocument/2006/relationships/image" Target="../media/image-20-4.png"/><Relationship Id="rId5" Type="http://schemas.openxmlformats.org/officeDocument/2006/relationships/image" Target="../media/image-20-5.png"/><Relationship Id="rId6" Type="http://schemas.openxmlformats.org/officeDocument/2006/relationships/image" Target="../media/image-20-6.png"/><Relationship Id="rId7" Type="http://schemas.openxmlformats.org/officeDocument/2006/relationships/image" Target="../media/image-20-7.png"/><Relationship Id="rId8" Type="http://schemas.openxmlformats.org/officeDocument/2006/relationships/image" Target="../media/image-20-8.png"/><Relationship Id="rId9" Type="http://schemas.openxmlformats.org/officeDocument/2006/relationships/image" Target="../media/image-20-9.png"/><Relationship Id="rId10" Type="http://schemas.openxmlformats.org/officeDocument/2006/relationships/image" Target="../media/image-20-10.png"/><Relationship Id="rId11" Type="http://schemas.openxmlformats.org/officeDocument/2006/relationships/image" Target="../media/image-20-11.png"/><Relationship Id="rId12" Type="http://schemas.openxmlformats.org/officeDocument/2006/relationships/image" Target="../media/image-20-12.png"/><Relationship Id="rId13" Type="http://schemas.openxmlformats.org/officeDocument/2006/relationships/image" Target="../media/image-20-13.png"/><Relationship Id="rId14" Type="http://schemas.openxmlformats.org/officeDocument/2006/relationships/image" Target="../media/image-20-14.png"/><Relationship Id="rId15" Type="http://schemas.openxmlformats.org/officeDocument/2006/relationships/image" Target="../media/image-20-15.png"/><Relationship Id="rId16" Type="http://schemas.openxmlformats.org/officeDocument/2006/relationships/image" Target="../media/image-20-16.png"/><Relationship Id="rId17" Type="http://schemas.openxmlformats.org/officeDocument/2006/relationships/image" Target="../media/image-20-17.png"/><Relationship Id="rId18" Type="http://schemas.openxmlformats.org/officeDocument/2006/relationships/image" Target="../media/image-20-18.png"/><Relationship Id="rId19" Type="http://schemas.openxmlformats.org/officeDocument/2006/relationships/image" Target="../media/image-20-19.png"/><Relationship Id="rId20" Type="http://schemas.openxmlformats.org/officeDocument/2006/relationships/slideLayout" Target="../slideLayouts/slideLayout1.xml"/><Relationship Id="rId21" Type="http://schemas.openxmlformats.org/officeDocument/2006/relationships/notesSlide" Target="../notesSlides/notesSlide2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image" Target="../media/image-3-5.png"/><Relationship Id="rId6" Type="http://schemas.openxmlformats.org/officeDocument/2006/relationships/image" Target="../media/image-3-6.png"/><Relationship Id="rId7" Type="http://schemas.openxmlformats.org/officeDocument/2006/relationships/image" Target="../media/image-3-7.png"/><Relationship Id="rId8" Type="http://schemas.openxmlformats.org/officeDocument/2006/relationships/image" Target="../media/image-3-8.png"/><Relationship Id="rId9" Type="http://schemas.openxmlformats.org/officeDocument/2006/relationships/image" Target="../media/image-3-9.png"/><Relationship Id="rId10" Type="http://schemas.openxmlformats.org/officeDocument/2006/relationships/image" Target="../media/image-3-10.png"/><Relationship Id="rId11" Type="http://schemas.openxmlformats.org/officeDocument/2006/relationships/image" Target="../media/image-3-11.png"/><Relationship Id="rId12" Type="http://schemas.openxmlformats.org/officeDocument/2006/relationships/image" Target="../media/image-3-12.png"/><Relationship Id="rId13" Type="http://schemas.openxmlformats.org/officeDocument/2006/relationships/image" Target="../media/image-3-13.png"/><Relationship Id="rId14" Type="http://schemas.openxmlformats.org/officeDocument/2006/relationships/slideLayout" Target="../slideLayouts/slideLayout1.xml"/><Relationship Id="rId15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image" Target="../media/image-4-6.png"/><Relationship Id="rId7" Type="http://schemas.openxmlformats.org/officeDocument/2006/relationships/image" Target="../media/image-4-7.png"/><Relationship Id="rId8" Type="http://schemas.openxmlformats.org/officeDocument/2006/relationships/image" Target="../media/image-4-8.png"/><Relationship Id="rId9" Type="http://schemas.openxmlformats.org/officeDocument/2006/relationships/image" Target="../media/image-4-9.png"/><Relationship Id="rId10" Type="http://schemas.openxmlformats.org/officeDocument/2006/relationships/image" Target="../media/image-4-10.png"/><Relationship Id="rId11" Type="http://schemas.openxmlformats.org/officeDocument/2006/relationships/image" Target="../media/image-4-11.png"/><Relationship Id="rId12" Type="http://schemas.openxmlformats.org/officeDocument/2006/relationships/image" Target="../media/image-4-12.png"/><Relationship Id="rId13" Type="http://schemas.openxmlformats.org/officeDocument/2006/relationships/image" Target="../media/image-4-13.png"/><Relationship Id="rId14" Type="http://schemas.openxmlformats.org/officeDocument/2006/relationships/image" Target="../media/image-4-14.png"/><Relationship Id="rId15" Type="http://schemas.openxmlformats.org/officeDocument/2006/relationships/image" Target="../media/image-4-15.png"/><Relationship Id="rId16" Type="http://schemas.openxmlformats.org/officeDocument/2006/relationships/image" Target="../media/image-4-16.png"/><Relationship Id="rId17" Type="http://schemas.openxmlformats.org/officeDocument/2006/relationships/image" Target="../media/image-4-17.png"/><Relationship Id="rId18" Type="http://schemas.openxmlformats.org/officeDocument/2006/relationships/image" Target="../media/image-4-18.png"/><Relationship Id="rId19" Type="http://schemas.openxmlformats.org/officeDocument/2006/relationships/image" Target="../media/image-4-19.png"/><Relationship Id="rId20" Type="http://schemas.openxmlformats.org/officeDocument/2006/relationships/image" Target="../media/image-4-20.png"/><Relationship Id="rId21" Type="http://schemas.openxmlformats.org/officeDocument/2006/relationships/image" Target="../media/image-4-21.png"/><Relationship Id="rId22" Type="http://schemas.openxmlformats.org/officeDocument/2006/relationships/image" Target="../media/image-4-22.png"/><Relationship Id="rId23" Type="http://schemas.openxmlformats.org/officeDocument/2006/relationships/image" Target="../media/image-4-23.png"/><Relationship Id="rId24" Type="http://schemas.openxmlformats.org/officeDocument/2006/relationships/image" Target="../media/image-4-24.png"/><Relationship Id="rId25" Type="http://schemas.openxmlformats.org/officeDocument/2006/relationships/image" Target="../media/image-4-25.png"/><Relationship Id="rId26" Type="http://schemas.openxmlformats.org/officeDocument/2006/relationships/image" Target="../media/image-4-26.png"/><Relationship Id="rId27" Type="http://schemas.openxmlformats.org/officeDocument/2006/relationships/image" Target="../media/image-4-27.png"/><Relationship Id="rId28" Type="http://schemas.openxmlformats.org/officeDocument/2006/relationships/image" Target="../media/image-4-28.png"/><Relationship Id="rId29" Type="http://schemas.openxmlformats.org/officeDocument/2006/relationships/image" Target="../media/image-4-29.png"/><Relationship Id="rId30" Type="http://schemas.openxmlformats.org/officeDocument/2006/relationships/image" Target="../media/image-4-30.png"/><Relationship Id="rId31" Type="http://schemas.openxmlformats.org/officeDocument/2006/relationships/image" Target="../media/image-4-31.png"/><Relationship Id="rId32" Type="http://schemas.openxmlformats.org/officeDocument/2006/relationships/image" Target="../media/image-4-32.png"/><Relationship Id="rId33" Type="http://schemas.openxmlformats.org/officeDocument/2006/relationships/slideLayout" Target="../slideLayouts/slideLayout1.xml"/><Relationship Id="rId3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image" Target="../media/image-5-6.png"/><Relationship Id="rId7" Type="http://schemas.openxmlformats.org/officeDocument/2006/relationships/image" Target="../media/image-5-7.png"/><Relationship Id="rId8" Type="http://schemas.openxmlformats.org/officeDocument/2006/relationships/image" Target="../media/image-5-8.png"/><Relationship Id="rId9" Type="http://schemas.openxmlformats.org/officeDocument/2006/relationships/image" Target="../media/image-5-9.png"/><Relationship Id="rId10" Type="http://schemas.openxmlformats.org/officeDocument/2006/relationships/image" Target="../media/image-5-10.png"/><Relationship Id="rId11" Type="http://schemas.openxmlformats.org/officeDocument/2006/relationships/image" Target="../media/image-5-11.png"/><Relationship Id="rId12" Type="http://schemas.openxmlformats.org/officeDocument/2006/relationships/image" Target="../media/image-5-12.png"/><Relationship Id="rId13" Type="http://schemas.openxmlformats.org/officeDocument/2006/relationships/image" Target="../media/image-5-13.png"/><Relationship Id="rId14" Type="http://schemas.openxmlformats.org/officeDocument/2006/relationships/image" Target="../media/image-5-14.png"/><Relationship Id="rId15" Type="http://schemas.openxmlformats.org/officeDocument/2006/relationships/image" Target="../media/image-5-15.png"/><Relationship Id="rId16" Type="http://schemas.openxmlformats.org/officeDocument/2006/relationships/image" Target="../media/image-5-16.png"/><Relationship Id="rId17" Type="http://schemas.openxmlformats.org/officeDocument/2006/relationships/image" Target="../media/image-5-17.png"/><Relationship Id="rId18" Type="http://schemas.openxmlformats.org/officeDocument/2006/relationships/image" Target="../media/image-5-18.png"/><Relationship Id="rId19" Type="http://schemas.openxmlformats.org/officeDocument/2006/relationships/slideLayout" Target="../slideLayouts/slideLayout1.xml"/><Relationship Id="rId20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image" Target="../media/image-6-6.png"/><Relationship Id="rId7" Type="http://schemas.openxmlformats.org/officeDocument/2006/relationships/image" Target="../media/image-6-7.png"/><Relationship Id="rId8" Type="http://schemas.openxmlformats.org/officeDocument/2006/relationships/image" Target="../media/image-6-8.png"/><Relationship Id="rId9" Type="http://schemas.openxmlformats.org/officeDocument/2006/relationships/image" Target="../media/image-6-9.png"/><Relationship Id="rId10" Type="http://schemas.openxmlformats.org/officeDocument/2006/relationships/image" Target="../media/image-6-10.png"/><Relationship Id="rId11" Type="http://schemas.openxmlformats.org/officeDocument/2006/relationships/image" Target="../media/image-6-11.png"/><Relationship Id="rId12" Type="http://schemas.openxmlformats.org/officeDocument/2006/relationships/image" Target="../media/image-6-12.png"/><Relationship Id="rId13" Type="http://schemas.openxmlformats.org/officeDocument/2006/relationships/image" Target="../media/image-6-13.png"/><Relationship Id="rId14" Type="http://schemas.openxmlformats.org/officeDocument/2006/relationships/image" Target="../media/image-6-14.png"/><Relationship Id="rId15" Type="http://schemas.openxmlformats.org/officeDocument/2006/relationships/image" Target="../media/image-6-15.png"/><Relationship Id="rId16" Type="http://schemas.openxmlformats.org/officeDocument/2006/relationships/image" Target="../media/image-6-16.png"/><Relationship Id="rId17" Type="http://schemas.openxmlformats.org/officeDocument/2006/relationships/image" Target="../media/image-6-17.png"/><Relationship Id="rId18" Type="http://schemas.openxmlformats.org/officeDocument/2006/relationships/image" Target="../media/image-6-18.png"/><Relationship Id="rId19" Type="http://schemas.openxmlformats.org/officeDocument/2006/relationships/image" Target="../media/image-6-19.png"/><Relationship Id="rId20" Type="http://schemas.openxmlformats.org/officeDocument/2006/relationships/image" Target="../media/image-6-20.png"/><Relationship Id="rId21" Type="http://schemas.openxmlformats.org/officeDocument/2006/relationships/image" Target="../media/image-6-21.png"/><Relationship Id="rId22" Type="http://schemas.openxmlformats.org/officeDocument/2006/relationships/image" Target="../media/image-6-22.png"/><Relationship Id="rId23" Type="http://schemas.openxmlformats.org/officeDocument/2006/relationships/image" Target="../media/image-6-23.png"/><Relationship Id="rId24" Type="http://schemas.openxmlformats.org/officeDocument/2006/relationships/image" Target="../media/image-6-24.png"/><Relationship Id="rId25" Type="http://schemas.openxmlformats.org/officeDocument/2006/relationships/image" Target="../media/image-6-25.png"/><Relationship Id="rId26" Type="http://schemas.openxmlformats.org/officeDocument/2006/relationships/image" Target="../media/image-6-26.png"/><Relationship Id="rId27" Type="http://schemas.openxmlformats.org/officeDocument/2006/relationships/image" Target="../media/image-6-27.png"/><Relationship Id="rId28" Type="http://schemas.openxmlformats.org/officeDocument/2006/relationships/image" Target="../media/image-6-28.png"/><Relationship Id="rId29" Type="http://schemas.openxmlformats.org/officeDocument/2006/relationships/image" Target="../media/image-6-29.png"/><Relationship Id="rId30" Type="http://schemas.openxmlformats.org/officeDocument/2006/relationships/image" Target="../media/image-6-30.png"/><Relationship Id="rId31" Type="http://schemas.openxmlformats.org/officeDocument/2006/relationships/slideLayout" Target="../slideLayouts/slideLayout1.xml"/><Relationship Id="rId3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image" Target="../media/image-7-6.png"/><Relationship Id="rId7" Type="http://schemas.openxmlformats.org/officeDocument/2006/relationships/image" Target="../media/image-7-7.png"/><Relationship Id="rId8" Type="http://schemas.openxmlformats.org/officeDocument/2006/relationships/image" Target="../media/image-7-8.png"/><Relationship Id="rId9" Type="http://schemas.openxmlformats.org/officeDocument/2006/relationships/image" Target="../media/image-7-9.png"/><Relationship Id="rId10" Type="http://schemas.openxmlformats.org/officeDocument/2006/relationships/image" Target="../media/image-7-10.png"/><Relationship Id="rId11" Type="http://schemas.openxmlformats.org/officeDocument/2006/relationships/image" Target="../media/image-7-11.png"/><Relationship Id="rId12" Type="http://schemas.openxmlformats.org/officeDocument/2006/relationships/image" Target="../media/image-7-12.png"/><Relationship Id="rId13" Type="http://schemas.openxmlformats.org/officeDocument/2006/relationships/image" Target="../media/image-7-13.png"/><Relationship Id="rId14" Type="http://schemas.openxmlformats.org/officeDocument/2006/relationships/image" Target="../media/image-7-14.png"/><Relationship Id="rId15" Type="http://schemas.openxmlformats.org/officeDocument/2006/relationships/slideLayout" Target="../slideLayouts/slideLayout1.xml"/><Relationship Id="rId16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6" Type="http://schemas.openxmlformats.org/officeDocument/2006/relationships/image" Target="../media/image-8-6.png"/><Relationship Id="rId7" Type="http://schemas.openxmlformats.org/officeDocument/2006/relationships/image" Target="../media/image-8-7.png"/><Relationship Id="rId8" Type="http://schemas.openxmlformats.org/officeDocument/2006/relationships/image" Target="../media/image-8-8.png"/><Relationship Id="rId9" Type="http://schemas.openxmlformats.org/officeDocument/2006/relationships/image" Target="../media/image-8-9.png"/><Relationship Id="rId10" Type="http://schemas.openxmlformats.org/officeDocument/2006/relationships/image" Target="../media/image-8-10.png"/><Relationship Id="rId11" Type="http://schemas.openxmlformats.org/officeDocument/2006/relationships/image" Target="../media/image-8-11.png"/><Relationship Id="rId12" Type="http://schemas.openxmlformats.org/officeDocument/2006/relationships/image" Target="../media/image-8-12.png"/><Relationship Id="rId13" Type="http://schemas.openxmlformats.org/officeDocument/2006/relationships/image" Target="../media/image-8-13.png"/><Relationship Id="rId14" Type="http://schemas.openxmlformats.org/officeDocument/2006/relationships/image" Target="../media/image-8-14.png"/><Relationship Id="rId15" Type="http://schemas.openxmlformats.org/officeDocument/2006/relationships/image" Target="../media/image-8-15.png"/><Relationship Id="rId16" Type="http://schemas.openxmlformats.org/officeDocument/2006/relationships/image" Target="../media/image-8-16.png"/><Relationship Id="rId17" Type="http://schemas.openxmlformats.org/officeDocument/2006/relationships/image" Target="../media/image-8-17.png"/><Relationship Id="rId18" Type="http://schemas.openxmlformats.org/officeDocument/2006/relationships/image" Target="../media/image-8-18.png"/><Relationship Id="rId19" Type="http://schemas.openxmlformats.org/officeDocument/2006/relationships/image" Target="../media/image-8-19.png"/><Relationship Id="rId20" Type="http://schemas.openxmlformats.org/officeDocument/2006/relationships/image" Target="../media/image-8-20.png"/><Relationship Id="rId21" Type="http://schemas.openxmlformats.org/officeDocument/2006/relationships/image" Target="../media/image-8-21.png"/><Relationship Id="rId22" Type="http://schemas.openxmlformats.org/officeDocument/2006/relationships/slideLayout" Target="../slideLayouts/slideLayout1.xml"/><Relationship Id="rId2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5" Type="http://schemas.openxmlformats.org/officeDocument/2006/relationships/image" Target="../media/image-9-5.png"/><Relationship Id="rId6" Type="http://schemas.openxmlformats.org/officeDocument/2006/relationships/image" Target="../media/image-9-6.png"/><Relationship Id="rId7" Type="http://schemas.openxmlformats.org/officeDocument/2006/relationships/image" Target="../media/image-9-7.png"/><Relationship Id="rId8" Type="http://schemas.openxmlformats.org/officeDocument/2006/relationships/image" Target="../media/image-9-8.png"/><Relationship Id="rId9" Type="http://schemas.openxmlformats.org/officeDocument/2006/relationships/image" Target="../media/image-9-9.png"/><Relationship Id="rId10" Type="http://schemas.openxmlformats.org/officeDocument/2006/relationships/image" Target="../media/image-9-10.png"/><Relationship Id="rId11" Type="http://schemas.openxmlformats.org/officeDocument/2006/relationships/image" Target="../media/image-9-11.png"/><Relationship Id="rId12" Type="http://schemas.openxmlformats.org/officeDocument/2006/relationships/image" Target="../media/image-9-12.png"/><Relationship Id="rId13" Type="http://schemas.openxmlformats.org/officeDocument/2006/relationships/image" Target="../media/image-9-13.png"/><Relationship Id="rId14" Type="http://schemas.openxmlformats.org/officeDocument/2006/relationships/image" Target="../media/image-9-14.png"/><Relationship Id="rId15" Type="http://schemas.openxmlformats.org/officeDocument/2006/relationships/image" Target="../media/image-9-15.png"/><Relationship Id="rId16" Type="http://schemas.openxmlformats.org/officeDocument/2006/relationships/image" Target="../media/image-9-16.png"/><Relationship Id="rId17" Type="http://schemas.openxmlformats.org/officeDocument/2006/relationships/image" Target="../media/image-9-17.png"/><Relationship Id="rId18" Type="http://schemas.openxmlformats.org/officeDocument/2006/relationships/slideLayout" Target="../slideLayouts/slideLayout1.xml"/><Relationship Id="rId19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36389" y="2667000"/>
            <a:ext cx="11430000" cy="890588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7013"/>
              </a:lnSpc>
              <a:buNone/>
            </a:pPr>
            <a:r>
              <a:rPr lang="en-US" sz="6375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리워들 (Rewardle)</a:t>
            </a:r>
            <a:endParaRPr lang="en-US" sz="6375" dirty="0"/>
          </a:p>
        </p:txBody>
      </p:sp>
      <p:sp>
        <p:nvSpPr>
          <p:cNvPr id="5" name="Text 1"/>
          <p:cNvSpPr/>
          <p:nvPr/>
        </p:nvSpPr>
        <p:spPr>
          <a:xfrm>
            <a:off x="636389" y="3748087"/>
            <a:ext cx="9525000" cy="346621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730"/>
              </a:lnSpc>
              <a:buNone/>
            </a:pPr>
            <a:r>
              <a:rPr lang="en-US" sz="21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게임형 로컬 마케팅 플랫폼</a:t>
            </a:r>
            <a:endParaRPr lang="en-US" sz="2100" dirty="0"/>
          </a:p>
        </p:txBody>
      </p:sp>
      <p:sp>
        <p:nvSpPr>
          <p:cNvPr id="6" name="Text 2"/>
          <p:cNvSpPr/>
          <p:nvPr/>
        </p:nvSpPr>
        <p:spPr>
          <a:xfrm>
            <a:off x="636389" y="4380458"/>
            <a:ext cx="9525000" cy="31998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52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게임하고, 동네 가게 알아가고, 포인트 받고!</a:t>
            </a:r>
            <a:endParaRPr lang="en-US" sz="1800" dirty="0"/>
          </a:p>
        </p:txBody>
      </p:sp>
      <p:sp>
        <p:nvSpPr>
          <p:cNvPr id="7" name="Text 3"/>
          <p:cNvSpPr/>
          <p:nvPr/>
        </p:nvSpPr>
        <p:spPr>
          <a:xfrm>
            <a:off x="636389" y="6000750"/>
            <a:ext cx="1097280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250"/>
              </a:lnSpc>
              <a:buNone/>
            </a:pPr>
            <a:r>
              <a:rPr lang="en-US" sz="15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사업 소개서</a:t>
            </a:r>
            <a:endParaRPr lang="en-US" sz="1500" dirty="0"/>
          </a:p>
        </p:txBody>
      </p:sp>
      <p:sp>
        <p:nvSpPr>
          <p:cNvPr id="8" name="Text 4"/>
          <p:cNvSpPr/>
          <p:nvPr/>
        </p:nvSpPr>
        <p:spPr>
          <a:xfrm>
            <a:off x="11582400" y="304800"/>
            <a:ext cx="342900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7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2026</a:t>
            </a:r>
            <a:endParaRPr lang="en-US" sz="1800" dirty="0"/>
          </a:p>
        </p:txBody>
      </p:sp>
      <p:sp>
        <p:nvSpPr>
          <p:cNvPr id="9" name="Text 5"/>
          <p:cNvSpPr/>
          <p:nvPr/>
        </p:nvSpPr>
        <p:spPr>
          <a:xfrm>
            <a:off x="11658600" y="5400675"/>
            <a:ext cx="257175" cy="11049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025"/>
              </a:lnSpc>
              <a:buNone/>
            </a:pPr>
            <a:r>
              <a:rPr lang="en-US" sz="1350" b="1" spc="120" kern="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REWARDLE</a:t>
            </a:r>
            <a:endParaRPr lang="en-US" sz="13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" y="542925"/>
            <a:ext cx="457200" cy="457200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000" y="1663005"/>
            <a:ext cx="5214938" cy="1205805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0600" y="1891605"/>
            <a:ext cx="390525" cy="342900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15063" y="1663005"/>
            <a:ext cx="5214938" cy="1205805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43663" y="1891605"/>
            <a:ext cx="390525" cy="342900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2000" y="3106936"/>
            <a:ext cx="5214938" cy="1205805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0600" y="3335536"/>
            <a:ext cx="342900" cy="342900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15063" y="3106936"/>
            <a:ext cx="5214938" cy="1205805"/>
          </a:xfrm>
          <a:prstGeom prst="rect">
            <a:avLst/>
          </a:prstGeom>
        </p:spPr>
      </p:pic>
      <p:pic>
        <p:nvPicPr>
          <p:cNvPr id="12" name="Image 10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43663" y="3335536"/>
            <a:ext cx="390525" cy="342900"/>
          </a:xfrm>
          <a:prstGeom prst="rect">
            <a:avLst/>
          </a:prstGeom>
        </p:spPr>
      </p:pic>
      <p:pic>
        <p:nvPicPr>
          <p:cNvPr id="13" name="Image 11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2000" y="4503241"/>
            <a:ext cx="10668000" cy="1905000"/>
          </a:xfrm>
          <a:prstGeom prst="rect">
            <a:avLst/>
          </a:prstGeom>
        </p:spPr>
      </p:pic>
      <p:sp>
        <p:nvSpPr>
          <p:cNvPr id="14" name="Text 0"/>
          <p:cNvSpPr/>
          <p:nvPr/>
        </p:nvSpPr>
        <p:spPr>
          <a:xfrm>
            <a:off x="1362075" y="476250"/>
            <a:ext cx="10668000" cy="54858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4320"/>
              </a:lnSpc>
              <a:buNone/>
            </a:pPr>
            <a:r>
              <a:rPr lang="en-US" sz="3600" b="1" dirty="0">
                <a:solidFill>
                  <a:srgbClr val="FF6A3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비즈니스 모델</a:t>
            </a:r>
            <a:endParaRPr lang="en-US" sz="3600" dirty="0"/>
          </a:p>
        </p:txBody>
      </p:sp>
      <p:sp>
        <p:nvSpPr>
          <p:cNvPr id="15" name="Text 1"/>
          <p:cNvSpPr/>
          <p:nvPr/>
        </p:nvSpPr>
        <p:spPr>
          <a:xfrm>
            <a:off x="762000" y="1120080"/>
            <a:ext cx="10668000" cy="257175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025"/>
              </a:lnSpc>
              <a:buNone/>
            </a:pPr>
            <a:r>
              <a:rPr lang="en-US" sz="1350" dirty="0">
                <a:solidFill>
                  <a:srgbClr val="666666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리워들 플랫폼의 4가지 주요 수익 구조</a:t>
            </a:r>
            <a:endParaRPr lang="en-US" sz="1350" dirty="0"/>
          </a:p>
        </p:txBody>
      </p:sp>
      <p:sp>
        <p:nvSpPr>
          <p:cNvPr id="16" name="Text 2"/>
          <p:cNvSpPr/>
          <p:nvPr/>
        </p:nvSpPr>
        <p:spPr>
          <a:xfrm>
            <a:off x="1533525" y="1891605"/>
            <a:ext cx="4214813" cy="272355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45"/>
              </a:lnSpc>
              <a:buNone/>
            </a:pPr>
            <a:r>
              <a:rPr lang="en-US" sz="1650" b="1" dirty="0">
                <a:solidFill>
                  <a:srgbClr val="33333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광고 수수료</a:t>
            </a:r>
            <a:endParaRPr lang="en-US" sz="1650" dirty="0"/>
          </a:p>
        </p:txBody>
      </p:sp>
      <p:sp>
        <p:nvSpPr>
          <p:cNvPr id="17" name="Text 3"/>
          <p:cNvSpPr/>
          <p:nvPr/>
        </p:nvSpPr>
        <p:spPr>
          <a:xfrm>
            <a:off x="1533525" y="2240161"/>
            <a:ext cx="4214813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75"/>
              </a:lnSpc>
              <a:buNone/>
            </a:pPr>
            <a:r>
              <a:rPr lang="en-US" sz="1125" dirty="0">
                <a:solidFill>
                  <a:srgbClr val="666666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자영업자가 퀴즈를 등록하고 가게를 홍보하는 데 발생하는 수수료로, 월 구독형(월 2만원)과 건당 결제형(건당 5천원)으로 구성됩니다.</a:t>
            </a:r>
            <a:endParaRPr lang="en-US" sz="1125" dirty="0"/>
          </a:p>
        </p:txBody>
      </p:sp>
      <p:sp>
        <p:nvSpPr>
          <p:cNvPr id="18" name="Text 4"/>
          <p:cNvSpPr/>
          <p:nvPr/>
        </p:nvSpPr>
        <p:spPr>
          <a:xfrm>
            <a:off x="6986588" y="1891605"/>
            <a:ext cx="4214813" cy="272355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45"/>
              </a:lnSpc>
              <a:buNone/>
            </a:pPr>
            <a:r>
              <a:rPr lang="en-US" sz="1650" b="1" dirty="0">
                <a:solidFill>
                  <a:srgbClr val="33333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프리미엄 노출</a:t>
            </a:r>
            <a:endParaRPr lang="en-US" sz="1650" dirty="0"/>
          </a:p>
        </p:txBody>
      </p:sp>
      <p:sp>
        <p:nvSpPr>
          <p:cNvPr id="19" name="Text 5"/>
          <p:cNvSpPr/>
          <p:nvPr/>
        </p:nvSpPr>
        <p:spPr>
          <a:xfrm>
            <a:off x="6986588" y="2240161"/>
            <a:ext cx="4214813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75"/>
              </a:lnSpc>
              <a:buNone/>
            </a:pPr>
            <a:r>
              <a:rPr lang="en-US" sz="1125" dirty="0">
                <a:solidFill>
                  <a:srgbClr val="666666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자영업자가 게임 내에서 가게를 우선 노출하거나 추천 배너 광고를 게재하는 데 발생하는 수익으로, 특정 지역 타겟팅 광고도 포함됩니다.</a:t>
            </a:r>
            <a:endParaRPr lang="en-US" sz="1125" dirty="0"/>
          </a:p>
        </p:txBody>
      </p:sp>
      <p:sp>
        <p:nvSpPr>
          <p:cNvPr id="20" name="Text 6"/>
          <p:cNvSpPr/>
          <p:nvPr/>
        </p:nvSpPr>
        <p:spPr>
          <a:xfrm>
            <a:off x="1485900" y="3335536"/>
            <a:ext cx="4262438" cy="272355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45"/>
              </a:lnSpc>
              <a:buNone/>
            </a:pPr>
            <a:r>
              <a:rPr lang="en-US" sz="1650" b="1" dirty="0">
                <a:solidFill>
                  <a:srgbClr val="33333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포인트 환급 수수료</a:t>
            </a:r>
            <a:endParaRPr lang="en-US" sz="1650" dirty="0"/>
          </a:p>
        </p:txBody>
      </p:sp>
      <p:sp>
        <p:nvSpPr>
          <p:cNvPr id="21" name="Text 7"/>
          <p:cNvSpPr/>
          <p:nvPr/>
        </p:nvSpPr>
        <p:spPr>
          <a:xfrm>
            <a:off x="1485900" y="3684091"/>
            <a:ext cx="4262438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75"/>
              </a:lnSpc>
              <a:buNone/>
            </a:pPr>
            <a:r>
              <a:rPr lang="en-US" sz="1125" dirty="0">
                <a:solidFill>
                  <a:srgbClr val="666666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사용자가 적립한 포인트를 현금으로 전환할 경우 발생하는 10%의 수수료로, 제휴 가게에서 포인트 결제 시에도 수수료가 발생합니다.</a:t>
            </a:r>
            <a:endParaRPr lang="en-US" sz="1125" dirty="0"/>
          </a:p>
        </p:txBody>
      </p:sp>
      <p:sp>
        <p:nvSpPr>
          <p:cNvPr id="22" name="Text 8"/>
          <p:cNvSpPr/>
          <p:nvPr/>
        </p:nvSpPr>
        <p:spPr>
          <a:xfrm>
            <a:off x="6986588" y="3335536"/>
            <a:ext cx="4214813" cy="272355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45"/>
              </a:lnSpc>
              <a:buNone/>
            </a:pPr>
            <a:r>
              <a:rPr lang="en-US" sz="1650" b="1" dirty="0">
                <a:solidFill>
                  <a:srgbClr val="33333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데이터 분석 서비스</a:t>
            </a:r>
            <a:endParaRPr lang="en-US" sz="1650" dirty="0"/>
          </a:p>
        </p:txBody>
      </p:sp>
      <p:sp>
        <p:nvSpPr>
          <p:cNvPr id="23" name="Text 9"/>
          <p:cNvSpPr/>
          <p:nvPr/>
        </p:nvSpPr>
        <p:spPr>
          <a:xfrm>
            <a:off x="6986588" y="3684091"/>
            <a:ext cx="4214813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75"/>
              </a:lnSpc>
              <a:buNone/>
            </a:pPr>
            <a:r>
              <a:rPr lang="en-US" sz="1125" dirty="0">
                <a:solidFill>
                  <a:srgbClr val="666666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리워들 플랫폼에 축적된 지역별 소비 트렌드, 업종별 성과 분석 데이터를 기반으로 한 B2B 컨설팅 및 리포트 제공 서비스입니다.</a:t>
            </a:r>
            <a:endParaRPr lang="en-US" sz="1125" dirty="0"/>
          </a:p>
        </p:txBody>
      </p:sp>
      <p:sp>
        <p:nvSpPr>
          <p:cNvPr id="24" name="Text 10"/>
          <p:cNvSpPr/>
          <p:nvPr/>
        </p:nvSpPr>
        <p:spPr>
          <a:xfrm>
            <a:off x="9163050" y="6467475"/>
            <a:ext cx="1988820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75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손익 분기점: 월 손익 +75만원</a:t>
            </a:r>
            <a:endParaRPr lang="en-US" sz="1050" dirty="0"/>
          </a:p>
        </p:txBody>
      </p:sp>
      <p:sp>
        <p:nvSpPr>
          <p:cNvPr id="25" name="Text 11"/>
          <p:cNvSpPr/>
          <p:nvPr/>
        </p:nvSpPr>
        <p:spPr>
          <a:xfrm>
            <a:off x="11010900" y="6467475"/>
            <a:ext cx="502920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75"/>
              </a:lnSpc>
              <a:buNone/>
            </a:pPr>
            <a:r>
              <a:rPr lang="en-US" sz="1050" b="1" dirty="0">
                <a:solidFill>
                  <a:srgbClr val="FF6A3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10 / 20</a:t>
            </a:r>
            <a:endParaRPr lang="en-US" sz="1050" dirty="0"/>
          </a:p>
        </p:txBody>
      </p:sp>
      <p:sp>
        <p:nvSpPr>
          <p:cNvPr id="26" name="Text 12"/>
          <p:cNvSpPr/>
          <p:nvPr/>
        </p:nvSpPr>
        <p:spPr>
          <a:xfrm>
            <a:off x="11506200" y="476250"/>
            <a:ext cx="228600" cy="866775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FF6A3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REWARDLE</a:t>
            </a:r>
            <a:endParaRPr lang="en-US" sz="12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516136"/>
            <a:ext cx="400050" cy="400050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500" y="1725811"/>
            <a:ext cx="5381625" cy="4514850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9625" y="2411611"/>
            <a:ext cx="228600" cy="190500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9625" y="2640211"/>
            <a:ext cx="228600" cy="190500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9625" y="2868811"/>
            <a:ext cx="228600" cy="190500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9625" y="3268861"/>
            <a:ext cx="4905375" cy="885825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09625" y="3430786"/>
            <a:ext cx="228600" cy="190500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09625" y="3659386"/>
            <a:ext cx="228600" cy="190500"/>
          </a:xfrm>
          <a:prstGeom prst="rect">
            <a:avLst/>
          </a:prstGeom>
        </p:spPr>
      </p:pic>
      <p:pic>
        <p:nvPicPr>
          <p:cNvPr id="12" name="Image 10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09625" y="3926086"/>
            <a:ext cx="228600" cy="190500"/>
          </a:xfrm>
          <a:prstGeom prst="rect">
            <a:avLst/>
          </a:prstGeom>
        </p:spPr>
      </p:pic>
      <p:pic>
        <p:nvPicPr>
          <p:cNvPr id="13" name="Image 11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238875" y="1725811"/>
            <a:ext cx="5381625" cy="4514850"/>
          </a:xfrm>
          <a:prstGeom prst="rect">
            <a:avLst/>
          </a:prstGeom>
        </p:spPr>
      </p:pic>
      <p:pic>
        <p:nvPicPr>
          <p:cNvPr id="14" name="Image 12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477000" y="2440186"/>
            <a:ext cx="4905375" cy="2667000"/>
          </a:xfrm>
          <a:prstGeom prst="rect">
            <a:avLst/>
          </a:prstGeom>
        </p:spPr>
      </p:pic>
      <p:pic>
        <p:nvPicPr>
          <p:cNvPr id="15" name="Image 13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477000" y="5340548"/>
            <a:ext cx="209550" cy="171450"/>
          </a:xfrm>
          <a:prstGeom prst="rect">
            <a:avLst/>
          </a:prstGeom>
        </p:spPr>
      </p:pic>
      <p:pic>
        <p:nvPicPr>
          <p:cNvPr id="16" name="Image 14" descr="preencoded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477000" y="5692973"/>
            <a:ext cx="209550" cy="171450"/>
          </a:xfrm>
          <a:prstGeom prst="rect">
            <a:avLst/>
          </a:prstGeom>
        </p:spPr>
      </p:pic>
      <p:sp>
        <p:nvSpPr>
          <p:cNvPr id="17" name="Text 0"/>
          <p:cNvSpPr/>
          <p:nvPr/>
        </p:nvSpPr>
        <p:spPr>
          <a:xfrm>
            <a:off x="1114425" y="476250"/>
            <a:ext cx="11049000" cy="479971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3780"/>
              </a:lnSpc>
              <a:buNone/>
            </a:pPr>
            <a:r>
              <a:rPr lang="en-US" sz="3150" b="1" dirty="0">
                <a:solidFill>
                  <a:srgbClr val="FF6A3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손익 분기 시뮬레이션</a:t>
            </a:r>
            <a:endParaRPr lang="en-US" sz="3150" dirty="0"/>
          </a:p>
        </p:txBody>
      </p:sp>
      <p:sp>
        <p:nvSpPr>
          <p:cNvPr id="18" name="Text 1"/>
          <p:cNvSpPr/>
          <p:nvPr/>
        </p:nvSpPr>
        <p:spPr>
          <a:xfrm>
            <a:off x="571500" y="1146721"/>
            <a:ext cx="13258800" cy="29334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310"/>
              </a:lnSpc>
              <a:buNone/>
            </a:pPr>
            <a:r>
              <a:rPr lang="en-US" sz="1650" dirty="0">
                <a:solidFill>
                  <a:srgbClr val="33333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자영업자 100명 확보 시 월 매출 425만원, 비용 350만원으로 손익분기점 달성 가능성 분석</a:t>
            </a:r>
            <a:endParaRPr lang="en-US" sz="1650" dirty="0"/>
          </a:p>
        </p:txBody>
      </p:sp>
      <p:sp>
        <p:nvSpPr>
          <p:cNvPr id="19" name="Text 2"/>
          <p:cNvSpPr/>
          <p:nvPr/>
        </p:nvSpPr>
        <p:spPr>
          <a:xfrm>
            <a:off x="809625" y="1963936"/>
            <a:ext cx="4905375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250"/>
              </a:lnSpc>
              <a:buNone/>
            </a:pPr>
            <a:r>
              <a:rPr lang="en-US" sz="1500" b="1" dirty="0">
                <a:solidFill>
                  <a:srgbClr val="33333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시뮬레이션 가정</a:t>
            </a:r>
            <a:endParaRPr lang="en-US" sz="1500" dirty="0"/>
          </a:p>
        </p:txBody>
      </p:sp>
      <p:sp>
        <p:nvSpPr>
          <p:cNvPr id="20" name="Text 3"/>
          <p:cNvSpPr/>
          <p:nvPr/>
        </p:nvSpPr>
        <p:spPr>
          <a:xfrm>
            <a:off x="1190625" y="2392561"/>
            <a:ext cx="186309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월 구독 자영업자: </a:t>
            </a:r>
            <a:pPr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FF6A3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100명</a:t>
            </a:r>
            <a:endParaRPr lang="en-US" sz="1200" dirty="0"/>
          </a:p>
        </p:txBody>
      </p:sp>
      <p:sp>
        <p:nvSpPr>
          <p:cNvPr id="21" name="Text 4"/>
          <p:cNvSpPr/>
          <p:nvPr/>
        </p:nvSpPr>
        <p:spPr>
          <a:xfrm>
            <a:off x="1190625" y="2621161"/>
            <a:ext cx="12001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건당 등록: </a:t>
            </a:r>
            <a:pPr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FF6A3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50건</a:t>
            </a:r>
            <a:endParaRPr lang="en-US" sz="1200" dirty="0"/>
          </a:p>
        </p:txBody>
      </p:sp>
      <p:sp>
        <p:nvSpPr>
          <p:cNvPr id="22" name="Text 5"/>
          <p:cNvSpPr/>
          <p:nvPr/>
        </p:nvSpPr>
        <p:spPr>
          <a:xfrm>
            <a:off x="1190625" y="2849761"/>
            <a:ext cx="15430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프리미엄 광고: </a:t>
            </a:r>
            <a:pPr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FF6A3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20건</a:t>
            </a:r>
            <a:endParaRPr lang="en-US" sz="1200" dirty="0"/>
          </a:p>
        </p:txBody>
      </p:sp>
      <p:sp>
        <p:nvSpPr>
          <p:cNvPr id="23" name="Text 6"/>
          <p:cNvSpPr/>
          <p:nvPr/>
        </p:nvSpPr>
        <p:spPr>
          <a:xfrm>
            <a:off x="1190625" y="3411736"/>
            <a:ext cx="190881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총 예상 월 매출: </a:t>
            </a:r>
            <a:pPr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FF6A3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425만원</a:t>
            </a:r>
            <a:endParaRPr lang="en-US" sz="1200" dirty="0"/>
          </a:p>
        </p:txBody>
      </p:sp>
      <p:sp>
        <p:nvSpPr>
          <p:cNvPr id="24" name="Text 7"/>
          <p:cNvSpPr/>
          <p:nvPr/>
        </p:nvSpPr>
        <p:spPr>
          <a:xfrm>
            <a:off x="1190625" y="3640336"/>
            <a:ext cx="190881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총 예상 월 비용: </a:t>
            </a:r>
            <a:pPr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FF6A3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350만원</a:t>
            </a:r>
            <a:endParaRPr lang="en-US" sz="1200" dirty="0"/>
          </a:p>
        </p:txBody>
      </p:sp>
      <p:sp>
        <p:nvSpPr>
          <p:cNvPr id="25" name="Text 8"/>
          <p:cNvSpPr/>
          <p:nvPr/>
        </p:nvSpPr>
        <p:spPr>
          <a:xfrm>
            <a:off x="1209675" y="3868936"/>
            <a:ext cx="1645920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250"/>
              </a:lnSpc>
              <a:buNone/>
            </a:pPr>
            <a:r>
              <a:rPr lang="en-US" sz="15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월 손익: </a:t>
            </a:r>
            <a:pPr indent="0" marL="0">
              <a:lnSpc>
                <a:spcPts val="2250"/>
              </a:lnSpc>
              <a:buNone/>
            </a:pPr>
            <a:r>
              <a:rPr lang="en-US" sz="1500" b="1" dirty="0">
                <a:solidFill>
                  <a:srgbClr val="FF6A3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+75만원</a:t>
            </a:r>
            <a:endParaRPr lang="en-US" sz="1500" dirty="0"/>
          </a:p>
        </p:txBody>
      </p:sp>
      <p:sp>
        <p:nvSpPr>
          <p:cNvPr id="26" name="Text 9"/>
          <p:cNvSpPr/>
          <p:nvPr/>
        </p:nvSpPr>
        <p:spPr>
          <a:xfrm>
            <a:off x="6477000" y="1963936"/>
            <a:ext cx="4905375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250"/>
              </a:lnSpc>
              <a:buNone/>
            </a:pPr>
            <a:r>
              <a:rPr lang="en-US" sz="1500" b="1" dirty="0">
                <a:solidFill>
                  <a:srgbClr val="33333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손익 분기점 시각화</a:t>
            </a:r>
            <a:endParaRPr lang="en-US" sz="1500" dirty="0"/>
          </a:p>
        </p:txBody>
      </p:sp>
      <p:sp>
        <p:nvSpPr>
          <p:cNvPr id="27" name="Text 10"/>
          <p:cNvSpPr/>
          <p:nvPr/>
        </p:nvSpPr>
        <p:spPr>
          <a:xfrm>
            <a:off x="6800850" y="5297686"/>
            <a:ext cx="3086100" cy="257175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025"/>
              </a:lnSpc>
              <a:buNone/>
            </a:pPr>
            <a:r>
              <a:rPr lang="en-US" sz="1350" dirty="0">
                <a:solidFill>
                  <a:srgbClr val="33333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손익분기점 달성 가능성이 높습니다</a:t>
            </a:r>
            <a:endParaRPr lang="en-US" sz="1350" dirty="0"/>
          </a:p>
        </p:txBody>
      </p:sp>
      <p:sp>
        <p:nvSpPr>
          <p:cNvPr id="28" name="Text 11"/>
          <p:cNvSpPr/>
          <p:nvPr/>
        </p:nvSpPr>
        <p:spPr>
          <a:xfrm>
            <a:off x="6800850" y="5650111"/>
            <a:ext cx="2400300" cy="257175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025"/>
              </a:lnSpc>
              <a:buNone/>
            </a:pPr>
            <a:r>
              <a:rPr lang="en-US" sz="1350" dirty="0">
                <a:solidFill>
                  <a:srgbClr val="33333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월 75만원의 이익 창출 가능</a:t>
            </a:r>
            <a:endParaRPr lang="en-US" sz="1350" dirty="0"/>
          </a:p>
        </p:txBody>
      </p:sp>
      <p:sp>
        <p:nvSpPr>
          <p:cNvPr id="29" name="Text 12"/>
          <p:cNvSpPr/>
          <p:nvPr/>
        </p:nvSpPr>
        <p:spPr>
          <a:xfrm>
            <a:off x="11601450" y="381000"/>
            <a:ext cx="228600" cy="43815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b="1" spc="60" kern="0" dirty="0">
                <a:solidFill>
                  <a:srgbClr val="FF6A3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2024</a:t>
            </a:r>
            <a:endParaRPr lang="en-US" sz="1200" dirty="0"/>
          </a:p>
        </p:txBody>
      </p:sp>
      <p:sp>
        <p:nvSpPr>
          <p:cNvPr id="30" name="Text 13"/>
          <p:cNvSpPr/>
          <p:nvPr/>
        </p:nvSpPr>
        <p:spPr>
          <a:xfrm>
            <a:off x="11582400" y="5381625"/>
            <a:ext cx="257175" cy="1095375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025"/>
              </a:lnSpc>
              <a:buNone/>
            </a:pPr>
            <a:r>
              <a:rPr lang="en-US" sz="1350" b="1" spc="60" kern="0" dirty="0">
                <a:solidFill>
                  <a:srgbClr val="FF6A3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SHOWCASE</a:t>
            </a:r>
            <a:endParaRPr lang="en-US" sz="13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" y="514350"/>
            <a:ext cx="514350" cy="457200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000" y="1120080"/>
            <a:ext cx="5191125" cy="257175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000" y="1472505"/>
            <a:ext cx="5191125" cy="1276350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2500" y="1663005"/>
            <a:ext cx="342900" cy="342900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2000" y="2891730"/>
            <a:ext cx="5191125" cy="1276350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2500" y="3082230"/>
            <a:ext cx="304800" cy="342900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2000" y="4310955"/>
            <a:ext cx="5191125" cy="257175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62000" y="4663380"/>
            <a:ext cx="5191125" cy="1276350"/>
          </a:xfrm>
          <a:prstGeom prst="rect">
            <a:avLst/>
          </a:prstGeom>
        </p:spPr>
      </p:pic>
      <p:pic>
        <p:nvPicPr>
          <p:cNvPr id="12" name="Image 10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52500" y="4853880"/>
            <a:ext cx="257175" cy="342900"/>
          </a:xfrm>
          <a:prstGeom prst="rect">
            <a:avLst/>
          </a:prstGeom>
        </p:spPr>
      </p:pic>
      <p:pic>
        <p:nvPicPr>
          <p:cNvPr id="13" name="Image 11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238875" y="1120080"/>
            <a:ext cx="5191125" cy="257175"/>
          </a:xfrm>
          <a:prstGeom prst="rect">
            <a:avLst/>
          </a:prstGeom>
        </p:spPr>
      </p:pic>
      <p:pic>
        <p:nvPicPr>
          <p:cNvPr id="14" name="Image 12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238875" y="1472505"/>
            <a:ext cx="5191125" cy="1276350"/>
          </a:xfrm>
          <a:prstGeom prst="rect">
            <a:avLst/>
          </a:prstGeom>
        </p:spPr>
      </p:pic>
      <p:pic>
        <p:nvPicPr>
          <p:cNvPr id="15" name="Image 13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429375" y="1663005"/>
            <a:ext cx="304800" cy="342900"/>
          </a:xfrm>
          <a:prstGeom prst="rect">
            <a:avLst/>
          </a:prstGeom>
        </p:spPr>
      </p:pic>
      <p:pic>
        <p:nvPicPr>
          <p:cNvPr id="16" name="Image 14" descr="preencoded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238875" y="2891730"/>
            <a:ext cx="5191125" cy="257175"/>
          </a:xfrm>
          <a:prstGeom prst="rect">
            <a:avLst/>
          </a:prstGeom>
        </p:spPr>
      </p:pic>
      <p:pic>
        <p:nvPicPr>
          <p:cNvPr id="17" name="Image 15" descr="preencoded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238875" y="3244155"/>
            <a:ext cx="5191125" cy="1276350"/>
          </a:xfrm>
          <a:prstGeom prst="rect">
            <a:avLst/>
          </a:prstGeom>
        </p:spPr>
      </p:pic>
      <p:pic>
        <p:nvPicPr>
          <p:cNvPr id="18" name="Image 16" descr="preencoded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429375" y="3434655"/>
            <a:ext cx="428625" cy="342900"/>
          </a:xfrm>
          <a:prstGeom prst="rect">
            <a:avLst/>
          </a:prstGeom>
        </p:spPr>
      </p:pic>
      <p:pic>
        <p:nvPicPr>
          <p:cNvPr id="19" name="Image 17" descr="preencoded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238875" y="4663380"/>
            <a:ext cx="5191125" cy="1276350"/>
          </a:xfrm>
          <a:prstGeom prst="rect">
            <a:avLst/>
          </a:prstGeom>
        </p:spPr>
      </p:pic>
      <p:pic>
        <p:nvPicPr>
          <p:cNvPr id="20" name="Image 18" descr="preencoded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429375" y="4853880"/>
            <a:ext cx="304800" cy="342900"/>
          </a:xfrm>
          <a:prstGeom prst="rect">
            <a:avLst/>
          </a:prstGeom>
        </p:spPr>
      </p:pic>
      <p:sp>
        <p:nvSpPr>
          <p:cNvPr id="21" name="Text 0"/>
          <p:cNvSpPr/>
          <p:nvPr/>
        </p:nvSpPr>
        <p:spPr>
          <a:xfrm>
            <a:off x="1419225" y="476250"/>
            <a:ext cx="10668000" cy="54858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4320"/>
              </a:lnSpc>
              <a:buNone/>
            </a:pPr>
            <a:r>
              <a:rPr lang="en-US" sz="3600" b="1" dirty="0">
                <a:solidFill>
                  <a:srgbClr val="FF6A3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기술 스택</a:t>
            </a:r>
            <a:endParaRPr lang="en-US" sz="3600" dirty="0"/>
          </a:p>
        </p:txBody>
      </p:sp>
      <p:sp>
        <p:nvSpPr>
          <p:cNvPr id="22" name="Text 1"/>
          <p:cNvSpPr/>
          <p:nvPr/>
        </p:nvSpPr>
        <p:spPr>
          <a:xfrm>
            <a:off x="809625" y="1120080"/>
            <a:ext cx="5191125" cy="257175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025"/>
              </a:lnSpc>
              <a:buNone/>
            </a:pPr>
            <a:r>
              <a:rPr lang="en-US" sz="1350" b="1" dirty="0">
                <a:solidFill>
                  <a:srgbClr val="FF6A3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프론트엔드</a:t>
            </a:r>
            <a:endParaRPr lang="en-US" sz="1350" dirty="0"/>
          </a:p>
        </p:txBody>
      </p:sp>
      <p:sp>
        <p:nvSpPr>
          <p:cNvPr id="23" name="Text 2"/>
          <p:cNvSpPr/>
          <p:nvPr/>
        </p:nvSpPr>
        <p:spPr>
          <a:xfrm>
            <a:off x="1438275" y="1677293"/>
            <a:ext cx="697230" cy="314325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475"/>
              </a:lnSpc>
              <a:buNone/>
            </a:pPr>
            <a:r>
              <a:rPr lang="en-US" sz="1650" b="1" dirty="0">
                <a:solidFill>
                  <a:srgbClr val="33333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React</a:t>
            </a:r>
            <a:endParaRPr lang="en-US" sz="1650" dirty="0"/>
          </a:p>
        </p:txBody>
      </p:sp>
      <p:sp>
        <p:nvSpPr>
          <p:cNvPr id="24" name="Text 3"/>
          <p:cNvSpPr/>
          <p:nvPr/>
        </p:nvSpPr>
        <p:spPr>
          <a:xfrm>
            <a:off x="952500" y="2101155"/>
            <a:ext cx="4810125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66666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컴포넌트 기반 UI 개발을 위한 JavaScript 라이브러리. 재사용 가능한 UI 컴포넌트를 통해 빠른 개발이 가능합니다.</a:t>
            </a:r>
            <a:endParaRPr lang="en-US" sz="1200" dirty="0"/>
          </a:p>
        </p:txBody>
      </p:sp>
      <p:sp>
        <p:nvSpPr>
          <p:cNvPr id="25" name="Text 4"/>
          <p:cNvSpPr/>
          <p:nvPr/>
        </p:nvSpPr>
        <p:spPr>
          <a:xfrm>
            <a:off x="1400175" y="3096518"/>
            <a:ext cx="1348740" cy="314325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475"/>
              </a:lnSpc>
              <a:buNone/>
            </a:pPr>
            <a:r>
              <a:rPr lang="en-US" sz="1650" b="1" dirty="0">
                <a:solidFill>
                  <a:srgbClr val="33333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TypeScript</a:t>
            </a:r>
            <a:endParaRPr lang="en-US" sz="1650" dirty="0"/>
          </a:p>
        </p:txBody>
      </p:sp>
      <p:sp>
        <p:nvSpPr>
          <p:cNvPr id="26" name="Text 5"/>
          <p:cNvSpPr/>
          <p:nvPr/>
        </p:nvSpPr>
        <p:spPr>
          <a:xfrm>
            <a:off x="952500" y="3520380"/>
            <a:ext cx="4810125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66666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JavaScript에 타입 시스템을 추가하여 코드의 안정성과 유지보수성을 높입니다. 개발 초기 단계에서 오류를 감지할 수 있습니다.</a:t>
            </a:r>
            <a:endParaRPr lang="en-US" sz="1200" dirty="0"/>
          </a:p>
        </p:txBody>
      </p:sp>
      <p:sp>
        <p:nvSpPr>
          <p:cNvPr id="27" name="Text 6"/>
          <p:cNvSpPr/>
          <p:nvPr/>
        </p:nvSpPr>
        <p:spPr>
          <a:xfrm>
            <a:off x="809625" y="4310955"/>
            <a:ext cx="5191125" cy="257175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025"/>
              </a:lnSpc>
              <a:buNone/>
            </a:pPr>
            <a:r>
              <a:rPr lang="en-US" sz="1350" b="1" dirty="0">
                <a:solidFill>
                  <a:srgbClr val="FF6A3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기타 클라이언트-side</a:t>
            </a:r>
            <a:endParaRPr lang="en-US" sz="1350" dirty="0"/>
          </a:p>
        </p:txBody>
      </p:sp>
      <p:sp>
        <p:nvSpPr>
          <p:cNvPr id="28" name="Text 7"/>
          <p:cNvSpPr/>
          <p:nvPr/>
        </p:nvSpPr>
        <p:spPr>
          <a:xfrm>
            <a:off x="1352550" y="4868168"/>
            <a:ext cx="1143000" cy="314325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475"/>
              </a:lnSpc>
              <a:buNone/>
            </a:pPr>
            <a:r>
              <a:rPr lang="en-US" sz="1650" b="1" dirty="0">
                <a:solidFill>
                  <a:srgbClr val="33333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PWA 지원</a:t>
            </a:r>
            <a:endParaRPr lang="en-US" sz="1650" dirty="0"/>
          </a:p>
        </p:txBody>
      </p:sp>
      <p:sp>
        <p:nvSpPr>
          <p:cNvPr id="29" name="Text 8"/>
          <p:cNvSpPr/>
          <p:nvPr/>
        </p:nvSpPr>
        <p:spPr>
          <a:xfrm>
            <a:off x="952500" y="5292030"/>
            <a:ext cx="4810125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66666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웹 애플리케이션을 모바일 앱처럼 설치하고 사용할 수 있도록 지원합니다. 오프라인 사용 가능 및 푸시 알림 기능 포함.</a:t>
            </a:r>
            <a:endParaRPr lang="en-US" sz="1200" dirty="0"/>
          </a:p>
        </p:txBody>
      </p:sp>
      <p:sp>
        <p:nvSpPr>
          <p:cNvPr id="30" name="Text 9"/>
          <p:cNvSpPr/>
          <p:nvPr/>
        </p:nvSpPr>
        <p:spPr>
          <a:xfrm>
            <a:off x="6286500" y="1120080"/>
            <a:ext cx="5191125" cy="257175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025"/>
              </a:lnSpc>
              <a:buNone/>
            </a:pPr>
            <a:r>
              <a:rPr lang="en-US" sz="1350" b="1" dirty="0">
                <a:solidFill>
                  <a:srgbClr val="FF6A3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백엔드 &amp; 데이터</a:t>
            </a:r>
            <a:endParaRPr lang="en-US" sz="1350" dirty="0"/>
          </a:p>
        </p:txBody>
      </p:sp>
      <p:sp>
        <p:nvSpPr>
          <p:cNvPr id="31" name="Text 10"/>
          <p:cNvSpPr/>
          <p:nvPr/>
        </p:nvSpPr>
        <p:spPr>
          <a:xfrm>
            <a:off x="6877050" y="1677293"/>
            <a:ext cx="1223010" cy="314325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475"/>
              </a:lnSpc>
              <a:buNone/>
            </a:pPr>
            <a:r>
              <a:rPr lang="en-US" sz="1650" b="1" dirty="0">
                <a:solidFill>
                  <a:srgbClr val="33333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Supabase</a:t>
            </a:r>
            <a:endParaRPr lang="en-US" sz="1650" dirty="0"/>
          </a:p>
        </p:txBody>
      </p:sp>
      <p:sp>
        <p:nvSpPr>
          <p:cNvPr id="32" name="Text 11"/>
          <p:cNvSpPr/>
          <p:nvPr/>
        </p:nvSpPr>
        <p:spPr>
          <a:xfrm>
            <a:off x="6429375" y="2101155"/>
            <a:ext cx="4810125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66666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Firebase 대체 솔루션으로, PostgreSQL 기반의 실시간 API를 제공합니다. 인증, 데이터베이스, 스토리지 등을 통합 관리할 수 있습니다.</a:t>
            </a:r>
            <a:endParaRPr lang="en-US" sz="1200" dirty="0"/>
          </a:p>
        </p:txBody>
      </p:sp>
      <p:sp>
        <p:nvSpPr>
          <p:cNvPr id="33" name="Text 12"/>
          <p:cNvSpPr/>
          <p:nvPr/>
        </p:nvSpPr>
        <p:spPr>
          <a:xfrm>
            <a:off x="6286500" y="2891730"/>
            <a:ext cx="5191125" cy="257175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025"/>
              </a:lnSpc>
              <a:buNone/>
            </a:pPr>
            <a:r>
              <a:rPr lang="en-US" sz="1350" b="1" dirty="0">
                <a:solidFill>
                  <a:srgbClr val="FF6A3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배포 &amp; 인프라</a:t>
            </a:r>
            <a:endParaRPr lang="en-US" sz="1350" dirty="0"/>
          </a:p>
        </p:txBody>
      </p:sp>
      <p:sp>
        <p:nvSpPr>
          <p:cNvPr id="34" name="Text 13"/>
          <p:cNvSpPr/>
          <p:nvPr/>
        </p:nvSpPr>
        <p:spPr>
          <a:xfrm>
            <a:off x="7000875" y="3448943"/>
            <a:ext cx="777240" cy="314325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475"/>
              </a:lnSpc>
              <a:buNone/>
            </a:pPr>
            <a:r>
              <a:rPr lang="en-US" sz="1650" b="1" dirty="0">
                <a:solidFill>
                  <a:srgbClr val="33333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Vercel</a:t>
            </a:r>
            <a:endParaRPr lang="en-US" sz="1650" dirty="0"/>
          </a:p>
        </p:txBody>
      </p:sp>
      <p:sp>
        <p:nvSpPr>
          <p:cNvPr id="35" name="Text 14"/>
          <p:cNvSpPr/>
          <p:nvPr/>
        </p:nvSpPr>
        <p:spPr>
          <a:xfrm>
            <a:off x="6429375" y="3872805"/>
            <a:ext cx="4810125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66666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최적화된 웹사이트 및 API를 빠르고 쉽게 배포할 수 있습니다. 자동화된 CI/CD, 서버리스 함수 실행 환경을 제공합니다.</a:t>
            </a:r>
            <a:endParaRPr lang="en-US" sz="1200" dirty="0"/>
          </a:p>
        </p:txBody>
      </p:sp>
      <p:sp>
        <p:nvSpPr>
          <p:cNvPr id="36" name="Text 15"/>
          <p:cNvSpPr/>
          <p:nvPr/>
        </p:nvSpPr>
        <p:spPr>
          <a:xfrm>
            <a:off x="6877050" y="4868168"/>
            <a:ext cx="1851660" cy="314325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475"/>
              </a:lnSpc>
              <a:buNone/>
            </a:pPr>
            <a:r>
              <a:rPr lang="en-US" sz="1650" b="1" dirty="0">
                <a:solidFill>
                  <a:srgbClr val="33333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GitHub Actions</a:t>
            </a:r>
            <a:endParaRPr lang="en-US" sz="1650" dirty="0"/>
          </a:p>
        </p:txBody>
      </p:sp>
      <p:sp>
        <p:nvSpPr>
          <p:cNvPr id="37" name="Text 16"/>
          <p:cNvSpPr/>
          <p:nvPr/>
        </p:nvSpPr>
        <p:spPr>
          <a:xfrm>
            <a:off x="6429375" y="5292030"/>
            <a:ext cx="4810125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66666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코드 품질 검사, 테스트 자동화, 배포 파이프라인 자동화 등 지속적 통합/배포를 지원합니다.</a:t>
            </a:r>
            <a:endParaRPr lang="en-US" sz="1200" dirty="0"/>
          </a:p>
        </p:txBody>
      </p:sp>
      <p:sp>
        <p:nvSpPr>
          <p:cNvPr id="38" name="Text 17"/>
          <p:cNvSpPr/>
          <p:nvPr/>
        </p:nvSpPr>
        <p:spPr>
          <a:xfrm>
            <a:off x="11601450" y="381000"/>
            <a:ext cx="228600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FF6A3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2024</a:t>
            </a:r>
            <a:endParaRPr lang="en-US" sz="1200" dirty="0"/>
          </a:p>
        </p:txBody>
      </p:sp>
      <p:sp>
        <p:nvSpPr>
          <p:cNvPr id="39" name="Text 18"/>
          <p:cNvSpPr/>
          <p:nvPr/>
        </p:nvSpPr>
        <p:spPr>
          <a:xfrm>
            <a:off x="11601450" y="5572125"/>
            <a:ext cx="228600" cy="904875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FF6A3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SHOWCASE</a:t>
            </a:r>
            <a:endParaRPr lang="en-US" sz="1200" dirty="0"/>
          </a:p>
        </p:txBody>
      </p:sp>
      <p:sp>
        <p:nvSpPr>
          <p:cNvPr id="40" name="Text 19"/>
          <p:cNvSpPr/>
          <p:nvPr/>
        </p:nvSpPr>
        <p:spPr>
          <a:xfrm>
            <a:off x="11010900" y="6477000"/>
            <a:ext cx="502920" cy="161925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75"/>
              </a:lnSpc>
              <a:buNone/>
            </a:pPr>
            <a:r>
              <a:rPr lang="en-US" sz="1050" b="1" dirty="0">
                <a:solidFill>
                  <a:srgbClr val="FF6A3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12 / 20</a:t>
            </a:r>
            <a:endParaRPr lang="en-US" sz="10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495300"/>
            <a:ext cx="342900" cy="381000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1152525"/>
            <a:ext cx="11277600" cy="38100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66900" y="1095375"/>
            <a:ext cx="152400" cy="152400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86300" y="1095375"/>
            <a:ext cx="152400" cy="152400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05700" y="1095375"/>
            <a:ext cx="152400" cy="152400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325100" y="1095375"/>
            <a:ext cx="152400" cy="152400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7200" y="1428750"/>
            <a:ext cx="2647950" cy="3657600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7700" y="1638300"/>
            <a:ext cx="304800" cy="304800"/>
          </a:xfrm>
          <a:prstGeom prst="rect">
            <a:avLst/>
          </a:prstGeom>
        </p:spPr>
      </p:pic>
      <p:pic>
        <p:nvPicPr>
          <p:cNvPr id="12" name="Image 10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7700" y="2076450"/>
            <a:ext cx="152400" cy="152400"/>
          </a:xfrm>
          <a:prstGeom prst="rect">
            <a:avLst/>
          </a:prstGeom>
        </p:spPr>
      </p:pic>
      <p:pic>
        <p:nvPicPr>
          <p:cNvPr id="13" name="Image 11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47700" y="2655391"/>
            <a:ext cx="1646783" cy="352425"/>
          </a:xfrm>
          <a:prstGeom prst="rect">
            <a:avLst/>
          </a:prstGeom>
        </p:spPr>
      </p:pic>
      <p:pic>
        <p:nvPicPr>
          <p:cNvPr id="14" name="Image 12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294483" y="2655391"/>
            <a:ext cx="620167" cy="352425"/>
          </a:xfrm>
          <a:prstGeom prst="rect">
            <a:avLst/>
          </a:prstGeom>
        </p:spPr>
      </p:pic>
      <p:pic>
        <p:nvPicPr>
          <p:cNvPr id="15" name="Image 13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47700" y="3055441"/>
            <a:ext cx="1646783" cy="352425"/>
          </a:xfrm>
          <a:prstGeom prst="rect">
            <a:avLst/>
          </a:prstGeom>
        </p:spPr>
      </p:pic>
      <p:pic>
        <p:nvPicPr>
          <p:cNvPr id="16" name="Image 14" descr="preencoded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294483" y="3055441"/>
            <a:ext cx="620167" cy="352425"/>
          </a:xfrm>
          <a:prstGeom prst="rect">
            <a:avLst/>
          </a:prstGeom>
        </p:spPr>
      </p:pic>
      <p:pic>
        <p:nvPicPr>
          <p:cNvPr id="17" name="Image 15" descr="preencoded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47700" y="3455491"/>
            <a:ext cx="1646783" cy="352425"/>
          </a:xfrm>
          <a:prstGeom prst="rect">
            <a:avLst/>
          </a:prstGeom>
        </p:spPr>
      </p:pic>
      <p:pic>
        <p:nvPicPr>
          <p:cNvPr id="18" name="Image 16" descr="preencoded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294483" y="3455491"/>
            <a:ext cx="620167" cy="352425"/>
          </a:xfrm>
          <a:prstGeom prst="rect">
            <a:avLst/>
          </a:prstGeom>
        </p:spPr>
      </p:pic>
      <p:pic>
        <p:nvPicPr>
          <p:cNvPr id="19" name="Image 17" descr="preencoded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333750" y="1428750"/>
            <a:ext cx="2647950" cy="3657600"/>
          </a:xfrm>
          <a:prstGeom prst="rect">
            <a:avLst/>
          </a:prstGeom>
        </p:spPr>
      </p:pic>
      <p:pic>
        <p:nvPicPr>
          <p:cNvPr id="20" name="Image 18" descr="preencoded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524250" y="1638300"/>
            <a:ext cx="304800" cy="304800"/>
          </a:xfrm>
          <a:prstGeom prst="rect">
            <a:avLst/>
          </a:prstGeom>
        </p:spPr>
      </p:pic>
      <p:pic>
        <p:nvPicPr>
          <p:cNvPr id="21" name="Image 19" descr="preencoded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3524250" y="2076450"/>
            <a:ext cx="114300" cy="152400"/>
          </a:xfrm>
          <a:prstGeom prst="rect">
            <a:avLst/>
          </a:prstGeom>
        </p:spPr>
      </p:pic>
      <p:pic>
        <p:nvPicPr>
          <p:cNvPr id="22" name="Image 20" descr="preencoded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524250" y="2442121"/>
            <a:ext cx="1562695" cy="352425"/>
          </a:xfrm>
          <a:prstGeom prst="rect">
            <a:avLst/>
          </a:prstGeom>
        </p:spPr>
      </p:pic>
      <p:pic>
        <p:nvPicPr>
          <p:cNvPr id="23" name="Image 21" descr="preencoded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086945" y="2442121"/>
            <a:ext cx="704255" cy="352425"/>
          </a:xfrm>
          <a:prstGeom prst="rect">
            <a:avLst/>
          </a:prstGeom>
        </p:spPr>
      </p:pic>
      <p:pic>
        <p:nvPicPr>
          <p:cNvPr id="24" name="Image 22" descr="preencoded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3524250" y="2842171"/>
            <a:ext cx="1562695" cy="352425"/>
          </a:xfrm>
          <a:prstGeom prst="rect">
            <a:avLst/>
          </a:prstGeom>
        </p:spPr>
      </p:pic>
      <p:pic>
        <p:nvPicPr>
          <p:cNvPr id="25" name="Image 23" descr="preencoded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086945" y="2842171"/>
            <a:ext cx="704255" cy="352425"/>
          </a:xfrm>
          <a:prstGeom prst="rect">
            <a:avLst/>
          </a:prstGeom>
        </p:spPr>
      </p:pic>
      <p:pic>
        <p:nvPicPr>
          <p:cNvPr id="26" name="Image 24" descr="preencoded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3524250" y="3242221"/>
            <a:ext cx="1562695" cy="352425"/>
          </a:xfrm>
          <a:prstGeom prst="rect">
            <a:avLst/>
          </a:prstGeom>
        </p:spPr>
      </p:pic>
      <p:pic>
        <p:nvPicPr>
          <p:cNvPr id="27" name="Image 25" descr="preencoded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5086945" y="3242221"/>
            <a:ext cx="704255" cy="352425"/>
          </a:xfrm>
          <a:prstGeom prst="rect">
            <a:avLst/>
          </a:prstGeom>
        </p:spPr>
      </p:pic>
      <p:pic>
        <p:nvPicPr>
          <p:cNvPr id="28" name="Image 26" descr="preencoded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524250" y="3642271"/>
            <a:ext cx="1562695" cy="352425"/>
          </a:xfrm>
          <a:prstGeom prst="rect">
            <a:avLst/>
          </a:prstGeom>
        </p:spPr>
      </p:pic>
      <p:pic>
        <p:nvPicPr>
          <p:cNvPr id="29" name="Image 27" descr="preencoded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5086945" y="3642271"/>
            <a:ext cx="704255" cy="352425"/>
          </a:xfrm>
          <a:prstGeom prst="rect">
            <a:avLst/>
          </a:prstGeom>
        </p:spPr>
      </p:pic>
      <p:pic>
        <p:nvPicPr>
          <p:cNvPr id="30" name="Image 28" descr="preencoded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6210300" y="1428750"/>
            <a:ext cx="2647950" cy="3657600"/>
          </a:xfrm>
          <a:prstGeom prst="rect">
            <a:avLst/>
          </a:prstGeom>
        </p:spPr>
      </p:pic>
      <p:pic>
        <p:nvPicPr>
          <p:cNvPr id="31" name="Image 29" descr="preencoded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6400800" y="1638300"/>
            <a:ext cx="304800" cy="304800"/>
          </a:xfrm>
          <a:prstGeom prst="rect">
            <a:avLst/>
          </a:prstGeom>
        </p:spPr>
      </p:pic>
      <p:pic>
        <p:nvPicPr>
          <p:cNvPr id="32" name="Image 30" descr="preencoded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6400800" y="2076450"/>
            <a:ext cx="152400" cy="152400"/>
          </a:xfrm>
          <a:prstGeom prst="rect">
            <a:avLst/>
          </a:prstGeom>
        </p:spPr>
      </p:pic>
      <p:pic>
        <p:nvPicPr>
          <p:cNvPr id="33" name="Image 31" descr="preencoded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6400800" y="2655391"/>
            <a:ext cx="1501973" cy="352425"/>
          </a:xfrm>
          <a:prstGeom prst="rect">
            <a:avLst/>
          </a:prstGeom>
        </p:spPr>
      </p:pic>
      <p:pic>
        <p:nvPicPr>
          <p:cNvPr id="34" name="Image 32" descr="preencoded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7902773" y="2655391"/>
            <a:ext cx="764977" cy="352425"/>
          </a:xfrm>
          <a:prstGeom prst="rect">
            <a:avLst/>
          </a:prstGeom>
        </p:spPr>
      </p:pic>
      <p:pic>
        <p:nvPicPr>
          <p:cNvPr id="35" name="Image 33" descr="preencoded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400800" y="3055441"/>
            <a:ext cx="1501973" cy="552450"/>
          </a:xfrm>
          <a:prstGeom prst="rect">
            <a:avLst/>
          </a:prstGeom>
        </p:spPr>
      </p:pic>
      <p:pic>
        <p:nvPicPr>
          <p:cNvPr id="36" name="Image 34" descr="preencoded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902773" y="3055441"/>
            <a:ext cx="764977" cy="552450"/>
          </a:xfrm>
          <a:prstGeom prst="rect">
            <a:avLst/>
          </a:prstGeom>
        </p:spPr>
      </p:pic>
      <p:pic>
        <p:nvPicPr>
          <p:cNvPr id="37" name="Image 35" descr="preencoded.png">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6400800" y="3655516"/>
            <a:ext cx="1501973" cy="552450"/>
          </a:xfrm>
          <a:prstGeom prst="rect">
            <a:avLst/>
          </a:prstGeom>
        </p:spPr>
      </p:pic>
      <p:pic>
        <p:nvPicPr>
          <p:cNvPr id="38" name="Image 36" descr="preencoded.png">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7902773" y="3655516"/>
            <a:ext cx="764977" cy="552450"/>
          </a:xfrm>
          <a:prstGeom prst="rect">
            <a:avLst/>
          </a:prstGeom>
        </p:spPr>
      </p:pic>
      <p:pic>
        <p:nvPicPr>
          <p:cNvPr id="39" name="Image 37" descr="preencoded.png">    </p:cNvPr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6400800" y="4255591"/>
            <a:ext cx="1501973" cy="352425"/>
          </a:xfrm>
          <a:prstGeom prst="rect">
            <a:avLst/>
          </a:prstGeom>
        </p:spPr>
      </p:pic>
      <p:pic>
        <p:nvPicPr>
          <p:cNvPr id="40" name="Image 38" descr="preencoded.png">    </p:cNvPr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7902773" y="4255591"/>
            <a:ext cx="764977" cy="352425"/>
          </a:xfrm>
          <a:prstGeom prst="rect">
            <a:avLst/>
          </a:prstGeom>
        </p:spPr>
      </p:pic>
      <p:pic>
        <p:nvPicPr>
          <p:cNvPr id="41" name="Image 39" descr="preencoded.png">    </p:cNvPr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9086850" y="1428750"/>
            <a:ext cx="2647950" cy="3657600"/>
          </a:xfrm>
          <a:prstGeom prst="rect">
            <a:avLst/>
          </a:prstGeom>
        </p:spPr>
      </p:pic>
      <p:pic>
        <p:nvPicPr>
          <p:cNvPr id="42" name="Image 40" descr="preencoded.png">    </p:cNvPr>
          <p:cNvPicPr>
            <a:picLocks noChangeAspect="1"/>
          </p:cNvPicPr>
          <p:nvPr/>
        </p:nvPicPr>
        <p:blipFill>
          <a:blip r:embed="rId42"/>
          <a:stretch>
            <a:fillRect/>
          </a:stretch>
        </p:blipFill>
        <p:spPr>
          <a:xfrm>
            <a:off x="9277350" y="1638300"/>
            <a:ext cx="304800" cy="304800"/>
          </a:xfrm>
          <a:prstGeom prst="rect">
            <a:avLst/>
          </a:prstGeom>
        </p:spPr>
      </p:pic>
      <p:pic>
        <p:nvPicPr>
          <p:cNvPr id="43" name="Image 41" descr="preencoded.png">    </p:cNvPr>
          <p:cNvPicPr>
            <a:picLocks noChangeAspect="1"/>
          </p:cNvPicPr>
          <p:nvPr/>
        </p:nvPicPr>
        <p:blipFill>
          <a:blip r:embed="rId43"/>
          <a:stretch>
            <a:fillRect/>
          </a:stretch>
        </p:blipFill>
        <p:spPr>
          <a:xfrm>
            <a:off x="9277350" y="2076450"/>
            <a:ext cx="171450" cy="152400"/>
          </a:xfrm>
          <a:prstGeom prst="rect">
            <a:avLst/>
          </a:prstGeom>
        </p:spPr>
      </p:pic>
      <p:pic>
        <p:nvPicPr>
          <p:cNvPr id="44" name="Image 42" descr="preencoded.png">    </p:cNvPr>
          <p:cNvPicPr>
            <a:picLocks noChangeAspect="1"/>
          </p:cNvPicPr>
          <p:nvPr/>
        </p:nvPicPr>
        <p:blipFill>
          <a:blip r:embed="rId44"/>
          <a:stretch>
            <a:fillRect/>
          </a:stretch>
        </p:blipFill>
        <p:spPr>
          <a:xfrm>
            <a:off x="9277350" y="2442121"/>
            <a:ext cx="1333054" cy="352425"/>
          </a:xfrm>
          <a:prstGeom prst="rect">
            <a:avLst/>
          </a:prstGeom>
        </p:spPr>
      </p:pic>
      <p:pic>
        <p:nvPicPr>
          <p:cNvPr id="45" name="Image 43" descr="preencoded.png">    </p:cNvPr>
          <p:cNvPicPr>
            <a:picLocks noChangeAspect="1"/>
          </p:cNvPicPr>
          <p:nvPr/>
        </p:nvPicPr>
        <p:blipFill>
          <a:blip r:embed="rId45"/>
          <a:stretch>
            <a:fillRect/>
          </a:stretch>
        </p:blipFill>
        <p:spPr>
          <a:xfrm>
            <a:off x="10610404" y="2442121"/>
            <a:ext cx="933896" cy="352425"/>
          </a:xfrm>
          <a:prstGeom prst="rect">
            <a:avLst/>
          </a:prstGeom>
        </p:spPr>
      </p:pic>
      <p:pic>
        <p:nvPicPr>
          <p:cNvPr id="46" name="Image 44" descr="preencoded.png">    </p:cNvPr>
          <p:cNvPicPr>
            <a:picLocks noChangeAspect="1"/>
          </p:cNvPicPr>
          <p:nvPr/>
        </p:nvPicPr>
        <p:blipFill>
          <a:blip r:embed="rId46"/>
          <a:stretch>
            <a:fillRect/>
          </a:stretch>
        </p:blipFill>
        <p:spPr>
          <a:xfrm>
            <a:off x="9277350" y="2842171"/>
            <a:ext cx="1333054" cy="552450"/>
          </a:xfrm>
          <a:prstGeom prst="rect">
            <a:avLst/>
          </a:prstGeom>
        </p:spPr>
      </p:pic>
      <p:pic>
        <p:nvPicPr>
          <p:cNvPr id="47" name="Image 45" descr="preencoded.png">    </p:cNvPr>
          <p:cNvPicPr>
            <a:picLocks noChangeAspect="1"/>
          </p:cNvPicPr>
          <p:nvPr/>
        </p:nvPicPr>
        <p:blipFill>
          <a:blip r:embed="rId47"/>
          <a:stretch>
            <a:fillRect/>
          </a:stretch>
        </p:blipFill>
        <p:spPr>
          <a:xfrm>
            <a:off x="10610404" y="2842171"/>
            <a:ext cx="933896" cy="552450"/>
          </a:xfrm>
          <a:prstGeom prst="rect">
            <a:avLst/>
          </a:prstGeom>
        </p:spPr>
      </p:pic>
      <p:pic>
        <p:nvPicPr>
          <p:cNvPr id="48" name="Image 46" descr="preencoded.png">    </p:cNvPr>
          <p:cNvPicPr>
            <a:picLocks noChangeAspect="1"/>
          </p:cNvPicPr>
          <p:nvPr/>
        </p:nvPicPr>
        <p:blipFill>
          <a:blip r:embed="rId48"/>
          <a:stretch>
            <a:fillRect/>
          </a:stretch>
        </p:blipFill>
        <p:spPr>
          <a:xfrm>
            <a:off x="9277350" y="3442246"/>
            <a:ext cx="1333054" cy="552450"/>
          </a:xfrm>
          <a:prstGeom prst="rect">
            <a:avLst/>
          </a:prstGeom>
        </p:spPr>
      </p:pic>
      <p:pic>
        <p:nvPicPr>
          <p:cNvPr id="49" name="Image 47" descr="preencoded.png">    </p:cNvPr>
          <p:cNvPicPr>
            <a:picLocks noChangeAspect="1"/>
          </p:cNvPicPr>
          <p:nvPr/>
        </p:nvPicPr>
        <p:blipFill>
          <a:blip r:embed="rId49"/>
          <a:stretch>
            <a:fillRect/>
          </a:stretch>
        </p:blipFill>
        <p:spPr>
          <a:xfrm>
            <a:off x="10610404" y="3442246"/>
            <a:ext cx="933896" cy="552450"/>
          </a:xfrm>
          <a:prstGeom prst="rect">
            <a:avLst/>
          </a:prstGeom>
        </p:spPr>
      </p:pic>
      <p:pic>
        <p:nvPicPr>
          <p:cNvPr id="50" name="Image 48" descr="preencoded.png">    </p:cNvPr>
          <p:cNvPicPr>
            <a:picLocks noChangeAspect="1"/>
          </p:cNvPicPr>
          <p:nvPr/>
        </p:nvPicPr>
        <p:blipFill>
          <a:blip r:embed="rId50"/>
          <a:stretch>
            <a:fillRect/>
          </a:stretch>
        </p:blipFill>
        <p:spPr>
          <a:xfrm>
            <a:off x="9277350" y="4042321"/>
            <a:ext cx="1333054" cy="552450"/>
          </a:xfrm>
          <a:prstGeom prst="rect">
            <a:avLst/>
          </a:prstGeom>
        </p:spPr>
      </p:pic>
      <p:pic>
        <p:nvPicPr>
          <p:cNvPr id="51" name="Image 49" descr="preencoded.png">    </p:cNvPr>
          <p:cNvPicPr>
            <a:picLocks noChangeAspect="1"/>
          </p:cNvPicPr>
          <p:nvPr/>
        </p:nvPicPr>
        <p:blipFill>
          <a:blip r:embed="rId51"/>
          <a:stretch>
            <a:fillRect/>
          </a:stretch>
        </p:blipFill>
        <p:spPr>
          <a:xfrm>
            <a:off x="10610404" y="4042321"/>
            <a:ext cx="933896" cy="552450"/>
          </a:xfrm>
          <a:prstGeom prst="rect">
            <a:avLst/>
          </a:prstGeom>
        </p:spPr>
      </p:pic>
      <p:pic>
        <p:nvPicPr>
          <p:cNvPr id="52" name="Image 50" descr="preencoded.png">    </p:cNvPr>
          <p:cNvPicPr>
            <a:picLocks noChangeAspect="1"/>
          </p:cNvPicPr>
          <p:nvPr/>
        </p:nvPicPr>
        <p:blipFill>
          <a:blip r:embed="rId52"/>
          <a:stretch>
            <a:fillRect/>
          </a:stretch>
        </p:blipFill>
        <p:spPr>
          <a:xfrm>
            <a:off x="3338513" y="5353050"/>
            <a:ext cx="133350" cy="133350"/>
          </a:xfrm>
          <a:prstGeom prst="rect">
            <a:avLst/>
          </a:prstGeom>
        </p:spPr>
      </p:pic>
      <p:sp>
        <p:nvSpPr>
          <p:cNvPr id="53" name="Text 0"/>
          <p:cNvSpPr/>
          <p:nvPr/>
        </p:nvSpPr>
        <p:spPr>
          <a:xfrm>
            <a:off x="914400" y="457200"/>
            <a:ext cx="112776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3600"/>
              </a:lnSpc>
              <a:buNone/>
            </a:pPr>
            <a:r>
              <a:rPr lang="en-US" sz="3000" b="1" dirty="0">
                <a:solidFill>
                  <a:srgbClr val="FF6A3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성장 전략 - 4단계 로드맵</a:t>
            </a:r>
            <a:endParaRPr lang="en-US" sz="3000" dirty="0"/>
          </a:p>
        </p:txBody>
      </p:sp>
      <p:sp>
        <p:nvSpPr>
          <p:cNvPr id="54" name="Text 1"/>
          <p:cNvSpPr/>
          <p:nvPr/>
        </p:nvSpPr>
        <p:spPr>
          <a:xfrm>
            <a:off x="757238" y="1619250"/>
            <a:ext cx="226695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1</a:t>
            </a:r>
            <a:pPr indent="0" marL="0">
              <a:lnSpc>
                <a:spcPts val="2700"/>
              </a:lnSpc>
              <a:buNone/>
            </a:pPr>
            <a:r>
              <a:rPr lang="en-US" sz="1800" b="1" dirty="0">
                <a:solidFill>
                  <a:srgbClr val="33333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MVP 검증</a:t>
            </a:r>
            <a:endParaRPr lang="en-US" sz="1800" dirty="0"/>
          </a:p>
        </p:txBody>
      </p:sp>
      <p:sp>
        <p:nvSpPr>
          <p:cNvPr id="55" name="Text 2"/>
          <p:cNvSpPr/>
          <p:nvPr/>
        </p:nvSpPr>
        <p:spPr>
          <a:xfrm>
            <a:off x="876300" y="2038350"/>
            <a:ext cx="2266950" cy="426541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680"/>
              </a:lnSpc>
              <a:buNone/>
            </a:pPr>
            <a:r>
              <a:rPr lang="en-US" sz="1200" dirty="0">
                <a:solidFill>
                  <a:srgbClr val="666666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핵심 기능 완성 및 초기 사용자 확보</a:t>
            </a:r>
            <a:endParaRPr lang="en-US" sz="1200" dirty="0"/>
          </a:p>
        </p:txBody>
      </p:sp>
      <p:sp>
        <p:nvSpPr>
          <p:cNvPr id="56" name="Text 3"/>
          <p:cNvSpPr/>
          <p:nvPr/>
        </p:nvSpPr>
        <p:spPr>
          <a:xfrm>
            <a:off x="762000" y="2655391"/>
            <a:ext cx="1646783" cy="352425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575"/>
              </a:lnSpc>
              <a:buNone/>
            </a:pPr>
            <a:r>
              <a:rPr lang="en-US" sz="1050" b="1" dirty="0">
                <a:solidFill>
                  <a:srgbClr val="33333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KPI</a:t>
            </a:r>
            <a:endParaRPr lang="en-US" sz="1050" dirty="0"/>
          </a:p>
        </p:txBody>
      </p:sp>
      <p:sp>
        <p:nvSpPr>
          <p:cNvPr id="57" name="Text 4"/>
          <p:cNvSpPr/>
          <p:nvPr/>
        </p:nvSpPr>
        <p:spPr>
          <a:xfrm>
            <a:off x="2408783" y="2655391"/>
            <a:ext cx="620167" cy="352425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575"/>
              </a:lnSpc>
              <a:buNone/>
            </a:pPr>
            <a:r>
              <a:rPr lang="en-US" sz="1050" b="1" dirty="0">
                <a:solidFill>
                  <a:srgbClr val="33333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목표</a:t>
            </a:r>
            <a:endParaRPr lang="en-US" sz="1050" dirty="0"/>
          </a:p>
        </p:txBody>
      </p:sp>
      <p:sp>
        <p:nvSpPr>
          <p:cNvPr id="58" name="Text 5"/>
          <p:cNvSpPr/>
          <p:nvPr/>
        </p:nvSpPr>
        <p:spPr>
          <a:xfrm>
            <a:off x="762000" y="3055441"/>
            <a:ext cx="1976140" cy="352425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75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일일 활성 사용자(DAU)</a:t>
            </a:r>
            <a:endParaRPr lang="en-US" sz="1050" dirty="0"/>
          </a:p>
        </p:txBody>
      </p:sp>
      <p:sp>
        <p:nvSpPr>
          <p:cNvPr id="59" name="Text 6"/>
          <p:cNvSpPr/>
          <p:nvPr/>
        </p:nvSpPr>
        <p:spPr>
          <a:xfrm>
            <a:off x="2408783" y="3055441"/>
            <a:ext cx="744200" cy="352425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75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100명</a:t>
            </a:r>
            <a:endParaRPr lang="en-US" sz="1050" dirty="0"/>
          </a:p>
        </p:txBody>
      </p:sp>
      <p:sp>
        <p:nvSpPr>
          <p:cNvPr id="60" name="Text 7"/>
          <p:cNvSpPr/>
          <p:nvPr/>
        </p:nvSpPr>
        <p:spPr>
          <a:xfrm>
            <a:off x="762000" y="3455491"/>
            <a:ext cx="1646783" cy="352425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75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자영업자 등록</a:t>
            </a:r>
            <a:endParaRPr lang="en-US" sz="1050" dirty="0"/>
          </a:p>
        </p:txBody>
      </p:sp>
      <p:sp>
        <p:nvSpPr>
          <p:cNvPr id="61" name="Text 8"/>
          <p:cNvSpPr/>
          <p:nvPr/>
        </p:nvSpPr>
        <p:spPr>
          <a:xfrm>
            <a:off x="2408783" y="3455491"/>
            <a:ext cx="744200" cy="352425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75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10곳</a:t>
            </a:r>
            <a:endParaRPr lang="en-US" sz="1050" dirty="0"/>
          </a:p>
        </p:txBody>
      </p:sp>
      <p:sp>
        <p:nvSpPr>
          <p:cNvPr id="62" name="Text 9"/>
          <p:cNvSpPr/>
          <p:nvPr/>
        </p:nvSpPr>
        <p:spPr>
          <a:xfrm>
            <a:off x="647700" y="3931741"/>
            <a:ext cx="22669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r"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현재 진행 중</a:t>
            </a:r>
            <a:endParaRPr lang="en-US" sz="1050" dirty="0"/>
          </a:p>
        </p:txBody>
      </p:sp>
      <p:sp>
        <p:nvSpPr>
          <p:cNvPr id="63" name="Text 10"/>
          <p:cNvSpPr/>
          <p:nvPr/>
        </p:nvSpPr>
        <p:spPr>
          <a:xfrm>
            <a:off x="3633788" y="1619250"/>
            <a:ext cx="226695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2</a:t>
            </a:r>
            <a:pPr indent="0" marL="0">
              <a:lnSpc>
                <a:spcPts val="2700"/>
              </a:lnSpc>
              <a:buNone/>
            </a:pPr>
            <a:r>
              <a:rPr lang="en-US" sz="1800" b="1" dirty="0">
                <a:solidFill>
                  <a:srgbClr val="33333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로컬 확장</a:t>
            </a:r>
            <a:endParaRPr lang="en-US" sz="1800" dirty="0"/>
          </a:p>
        </p:txBody>
      </p:sp>
      <p:sp>
        <p:nvSpPr>
          <p:cNvPr id="64" name="Text 11"/>
          <p:cNvSpPr/>
          <p:nvPr/>
        </p:nvSpPr>
        <p:spPr>
          <a:xfrm>
            <a:off x="3714750" y="2038350"/>
            <a:ext cx="2720340" cy="213271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680"/>
              </a:lnSpc>
              <a:buNone/>
            </a:pPr>
            <a:r>
              <a:rPr lang="en-US" sz="1200" dirty="0">
                <a:solidFill>
                  <a:srgbClr val="666666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특정 지역 집중 공략 (3개월 내)</a:t>
            </a:r>
            <a:endParaRPr lang="en-US" sz="1200" dirty="0"/>
          </a:p>
        </p:txBody>
      </p:sp>
      <p:sp>
        <p:nvSpPr>
          <p:cNvPr id="65" name="Text 12"/>
          <p:cNvSpPr/>
          <p:nvPr/>
        </p:nvSpPr>
        <p:spPr>
          <a:xfrm>
            <a:off x="3638550" y="2442121"/>
            <a:ext cx="1562695" cy="352425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575"/>
              </a:lnSpc>
              <a:buNone/>
            </a:pPr>
            <a:r>
              <a:rPr lang="en-US" sz="1050" b="1" dirty="0">
                <a:solidFill>
                  <a:srgbClr val="33333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KPI</a:t>
            </a:r>
            <a:endParaRPr lang="en-US" sz="1050" dirty="0"/>
          </a:p>
        </p:txBody>
      </p:sp>
      <p:sp>
        <p:nvSpPr>
          <p:cNvPr id="66" name="Text 13"/>
          <p:cNvSpPr/>
          <p:nvPr/>
        </p:nvSpPr>
        <p:spPr>
          <a:xfrm>
            <a:off x="5201245" y="2442121"/>
            <a:ext cx="704255" cy="352425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575"/>
              </a:lnSpc>
              <a:buNone/>
            </a:pPr>
            <a:r>
              <a:rPr lang="en-US" sz="1050" b="1" dirty="0">
                <a:solidFill>
                  <a:srgbClr val="33333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목표</a:t>
            </a:r>
            <a:endParaRPr lang="en-US" sz="1050" dirty="0"/>
          </a:p>
        </p:txBody>
      </p:sp>
      <p:sp>
        <p:nvSpPr>
          <p:cNvPr id="67" name="Text 14"/>
          <p:cNvSpPr/>
          <p:nvPr/>
        </p:nvSpPr>
        <p:spPr>
          <a:xfrm>
            <a:off x="3638550" y="2842171"/>
            <a:ext cx="1875234" cy="352425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75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일일 활성 사용자(DAU)</a:t>
            </a:r>
            <a:endParaRPr lang="en-US" sz="1050" dirty="0"/>
          </a:p>
        </p:txBody>
      </p:sp>
      <p:sp>
        <p:nvSpPr>
          <p:cNvPr id="68" name="Text 15"/>
          <p:cNvSpPr/>
          <p:nvPr/>
        </p:nvSpPr>
        <p:spPr>
          <a:xfrm>
            <a:off x="5201245" y="2842171"/>
            <a:ext cx="845106" cy="352425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75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1,000명</a:t>
            </a:r>
            <a:endParaRPr lang="en-US" sz="1050" dirty="0"/>
          </a:p>
        </p:txBody>
      </p:sp>
      <p:sp>
        <p:nvSpPr>
          <p:cNvPr id="69" name="Text 16"/>
          <p:cNvSpPr/>
          <p:nvPr/>
        </p:nvSpPr>
        <p:spPr>
          <a:xfrm>
            <a:off x="3638550" y="3242221"/>
            <a:ext cx="1562695" cy="352425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75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자영업자 등록</a:t>
            </a:r>
            <a:endParaRPr lang="en-US" sz="1050" dirty="0"/>
          </a:p>
        </p:txBody>
      </p:sp>
      <p:sp>
        <p:nvSpPr>
          <p:cNvPr id="70" name="Text 17"/>
          <p:cNvSpPr/>
          <p:nvPr/>
        </p:nvSpPr>
        <p:spPr>
          <a:xfrm>
            <a:off x="5201245" y="3242221"/>
            <a:ext cx="704255" cy="352425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75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50곳</a:t>
            </a:r>
            <a:endParaRPr lang="en-US" sz="1050" dirty="0"/>
          </a:p>
        </p:txBody>
      </p:sp>
      <p:sp>
        <p:nvSpPr>
          <p:cNvPr id="71" name="Text 18"/>
          <p:cNvSpPr/>
          <p:nvPr/>
        </p:nvSpPr>
        <p:spPr>
          <a:xfrm>
            <a:off x="3638550" y="3642271"/>
            <a:ext cx="1562695" cy="352425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75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일일 게임 플레이</a:t>
            </a:r>
            <a:endParaRPr lang="en-US" sz="1050" dirty="0"/>
          </a:p>
        </p:txBody>
      </p:sp>
      <p:sp>
        <p:nvSpPr>
          <p:cNvPr id="72" name="Text 19"/>
          <p:cNvSpPr/>
          <p:nvPr/>
        </p:nvSpPr>
        <p:spPr>
          <a:xfrm>
            <a:off x="5201245" y="3642271"/>
            <a:ext cx="845106" cy="352425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75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5,000회</a:t>
            </a:r>
            <a:endParaRPr lang="en-US" sz="1050" dirty="0"/>
          </a:p>
        </p:txBody>
      </p:sp>
      <p:sp>
        <p:nvSpPr>
          <p:cNvPr id="73" name="Text 20"/>
          <p:cNvSpPr/>
          <p:nvPr/>
        </p:nvSpPr>
        <p:spPr>
          <a:xfrm>
            <a:off x="6510338" y="1619250"/>
            <a:ext cx="226695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3</a:t>
            </a:r>
            <a:pPr indent="0" marL="0">
              <a:lnSpc>
                <a:spcPts val="2700"/>
              </a:lnSpc>
              <a:buNone/>
            </a:pPr>
            <a:r>
              <a:rPr lang="en-US" sz="1800" b="1" dirty="0">
                <a:solidFill>
                  <a:srgbClr val="33333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전국 확장</a:t>
            </a:r>
            <a:endParaRPr lang="en-US" sz="1800" dirty="0"/>
          </a:p>
        </p:txBody>
      </p:sp>
      <p:sp>
        <p:nvSpPr>
          <p:cNvPr id="74" name="Text 21"/>
          <p:cNvSpPr/>
          <p:nvPr/>
        </p:nvSpPr>
        <p:spPr>
          <a:xfrm>
            <a:off x="6629400" y="2038350"/>
            <a:ext cx="2266950" cy="426541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680"/>
              </a:lnSpc>
              <a:buNone/>
            </a:pPr>
            <a:r>
              <a:rPr lang="en-US" sz="1200" dirty="0">
                <a:solidFill>
                  <a:srgbClr val="666666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주요 도시로 서비스 확산 (6개월 내)</a:t>
            </a:r>
            <a:endParaRPr lang="en-US" sz="1200" dirty="0"/>
          </a:p>
        </p:txBody>
      </p:sp>
      <p:sp>
        <p:nvSpPr>
          <p:cNvPr id="75" name="Text 22"/>
          <p:cNvSpPr/>
          <p:nvPr/>
        </p:nvSpPr>
        <p:spPr>
          <a:xfrm>
            <a:off x="6515100" y="2655391"/>
            <a:ext cx="1501973" cy="352425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575"/>
              </a:lnSpc>
              <a:buNone/>
            </a:pPr>
            <a:r>
              <a:rPr lang="en-US" sz="1050" b="1" dirty="0">
                <a:solidFill>
                  <a:srgbClr val="33333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KPI</a:t>
            </a:r>
            <a:endParaRPr lang="en-US" sz="1050" dirty="0"/>
          </a:p>
        </p:txBody>
      </p:sp>
      <p:sp>
        <p:nvSpPr>
          <p:cNvPr id="76" name="Text 23"/>
          <p:cNvSpPr/>
          <p:nvPr/>
        </p:nvSpPr>
        <p:spPr>
          <a:xfrm>
            <a:off x="8017073" y="2655391"/>
            <a:ext cx="764977" cy="352425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575"/>
              </a:lnSpc>
              <a:buNone/>
            </a:pPr>
            <a:r>
              <a:rPr lang="en-US" sz="1050" b="1" dirty="0">
                <a:solidFill>
                  <a:srgbClr val="33333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목표</a:t>
            </a:r>
            <a:endParaRPr lang="en-US" sz="1050" dirty="0"/>
          </a:p>
        </p:txBody>
      </p:sp>
      <p:sp>
        <p:nvSpPr>
          <p:cNvPr id="77" name="Text 24"/>
          <p:cNvSpPr/>
          <p:nvPr/>
        </p:nvSpPr>
        <p:spPr>
          <a:xfrm>
            <a:off x="6515100" y="3055441"/>
            <a:ext cx="1501973" cy="55245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75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일일 활성 사용자(DAU)</a:t>
            </a:r>
            <a:endParaRPr lang="en-US" sz="1050" dirty="0"/>
          </a:p>
        </p:txBody>
      </p:sp>
      <p:sp>
        <p:nvSpPr>
          <p:cNvPr id="78" name="Text 25"/>
          <p:cNvSpPr/>
          <p:nvPr/>
        </p:nvSpPr>
        <p:spPr>
          <a:xfrm>
            <a:off x="8017073" y="3055441"/>
            <a:ext cx="764977" cy="55245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75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10,000명</a:t>
            </a:r>
            <a:endParaRPr lang="en-US" sz="1050" dirty="0"/>
          </a:p>
        </p:txBody>
      </p:sp>
      <p:sp>
        <p:nvSpPr>
          <p:cNvPr id="79" name="Text 26"/>
          <p:cNvSpPr/>
          <p:nvPr/>
        </p:nvSpPr>
        <p:spPr>
          <a:xfrm>
            <a:off x="6515100" y="3655516"/>
            <a:ext cx="1501973" cy="55245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75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월간 활성 사용자(MAU)</a:t>
            </a:r>
            <a:endParaRPr lang="en-US" sz="1050" dirty="0"/>
          </a:p>
        </p:txBody>
      </p:sp>
      <p:sp>
        <p:nvSpPr>
          <p:cNvPr id="80" name="Text 27"/>
          <p:cNvSpPr/>
          <p:nvPr/>
        </p:nvSpPr>
        <p:spPr>
          <a:xfrm>
            <a:off x="8017073" y="3655516"/>
            <a:ext cx="764977" cy="55245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75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50,000명</a:t>
            </a:r>
            <a:endParaRPr lang="en-US" sz="1050" dirty="0"/>
          </a:p>
        </p:txBody>
      </p:sp>
      <p:sp>
        <p:nvSpPr>
          <p:cNvPr id="81" name="Text 28"/>
          <p:cNvSpPr/>
          <p:nvPr/>
        </p:nvSpPr>
        <p:spPr>
          <a:xfrm>
            <a:off x="6515100" y="4255591"/>
            <a:ext cx="1501973" cy="352425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75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자영업자 등록</a:t>
            </a:r>
            <a:endParaRPr lang="en-US" sz="1050" dirty="0"/>
          </a:p>
        </p:txBody>
      </p:sp>
      <p:sp>
        <p:nvSpPr>
          <p:cNvPr id="82" name="Text 29"/>
          <p:cNvSpPr/>
          <p:nvPr/>
        </p:nvSpPr>
        <p:spPr>
          <a:xfrm>
            <a:off x="8017073" y="4255591"/>
            <a:ext cx="917972" cy="352425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75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500곳</a:t>
            </a:r>
            <a:endParaRPr lang="en-US" sz="1050" dirty="0"/>
          </a:p>
        </p:txBody>
      </p:sp>
      <p:sp>
        <p:nvSpPr>
          <p:cNvPr id="83" name="Text 30"/>
          <p:cNvSpPr/>
          <p:nvPr/>
        </p:nvSpPr>
        <p:spPr>
          <a:xfrm>
            <a:off x="9386888" y="1619250"/>
            <a:ext cx="226695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4</a:t>
            </a:r>
            <a:pPr indent="0" marL="0">
              <a:lnSpc>
                <a:spcPts val="2700"/>
              </a:lnSpc>
              <a:buNone/>
            </a:pPr>
            <a:r>
              <a:rPr lang="en-US" sz="1800" b="1" dirty="0">
                <a:solidFill>
                  <a:srgbClr val="33333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플랫폼화</a:t>
            </a:r>
            <a:endParaRPr lang="en-US" sz="1800" dirty="0"/>
          </a:p>
        </p:txBody>
      </p:sp>
      <p:sp>
        <p:nvSpPr>
          <p:cNvPr id="84" name="Text 31"/>
          <p:cNvSpPr/>
          <p:nvPr/>
        </p:nvSpPr>
        <p:spPr>
          <a:xfrm>
            <a:off x="9525000" y="2038350"/>
            <a:ext cx="2720340" cy="213271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680"/>
              </a:lnSpc>
              <a:buNone/>
            </a:pPr>
            <a:r>
              <a:rPr lang="en-US" sz="1200" dirty="0">
                <a:solidFill>
                  <a:srgbClr val="666666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서비스 생태계 구축 (12개월 후)</a:t>
            </a:r>
            <a:endParaRPr lang="en-US" sz="1200" dirty="0"/>
          </a:p>
        </p:txBody>
      </p:sp>
      <p:sp>
        <p:nvSpPr>
          <p:cNvPr id="85" name="Text 32"/>
          <p:cNvSpPr/>
          <p:nvPr/>
        </p:nvSpPr>
        <p:spPr>
          <a:xfrm>
            <a:off x="9391650" y="2442121"/>
            <a:ext cx="1333054" cy="352425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575"/>
              </a:lnSpc>
              <a:buNone/>
            </a:pPr>
            <a:r>
              <a:rPr lang="en-US" sz="1050" b="1" dirty="0">
                <a:solidFill>
                  <a:srgbClr val="33333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추가 기능</a:t>
            </a:r>
            <a:endParaRPr lang="en-US" sz="1050" dirty="0"/>
          </a:p>
        </p:txBody>
      </p:sp>
      <p:sp>
        <p:nvSpPr>
          <p:cNvPr id="86" name="Text 33"/>
          <p:cNvSpPr/>
          <p:nvPr/>
        </p:nvSpPr>
        <p:spPr>
          <a:xfrm>
            <a:off x="10724704" y="2442121"/>
            <a:ext cx="933896" cy="352425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575"/>
              </a:lnSpc>
              <a:buNone/>
            </a:pPr>
            <a:r>
              <a:rPr lang="en-US" sz="1050" b="1" dirty="0">
                <a:solidFill>
                  <a:srgbClr val="33333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예상 효과</a:t>
            </a:r>
            <a:endParaRPr lang="en-US" sz="1050" dirty="0"/>
          </a:p>
        </p:txBody>
      </p:sp>
      <p:sp>
        <p:nvSpPr>
          <p:cNvPr id="87" name="Text 34"/>
          <p:cNvSpPr/>
          <p:nvPr/>
        </p:nvSpPr>
        <p:spPr>
          <a:xfrm>
            <a:off x="9391650" y="2842171"/>
            <a:ext cx="1333054" cy="55245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75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가게 방문 인증 시스템</a:t>
            </a:r>
            <a:endParaRPr lang="en-US" sz="1050" dirty="0"/>
          </a:p>
        </p:txBody>
      </p:sp>
      <p:sp>
        <p:nvSpPr>
          <p:cNvPr id="88" name="Text 35"/>
          <p:cNvSpPr/>
          <p:nvPr/>
        </p:nvSpPr>
        <p:spPr>
          <a:xfrm>
            <a:off x="10724704" y="2842171"/>
            <a:ext cx="933896" cy="55245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75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실제 방문 유도</a:t>
            </a:r>
            <a:endParaRPr lang="en-US" sz="1050" dirty="0"/>
          </a:p>
        </p:txBody>
      </p:sp>
      <p:sp>
        <p:nvSpPr>
          <p:cNvPr id="89" name="Text 36"/>
          <p:cNvSpPr/>
          <p:nvPr/>
        </p:nvSpPr>
        <p:spPr>
          <a:xfrm>
            <a:off x="9391650" y="3442246"/>
            <a:ext cx="1599664" cy="55245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75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리뷰 &amp; 평점 시스템</a:t>
            </a:r>
            <a:endParaRPr lang="en-US" sz="1050" dirty="0"/>
          </a:p>
        </p:txBody>
      </p:sp>
      <p:sp>
        <p:nvSpPr>
          <p:cNvPr id="90" name="Text 37"/>
          <p:cNvSpPr/>
          <p:nvPr/>
        </p:nvSpPr>
        <p:spPr>
          <a:xfrm>
            <a:off x="10724704" y="3442246"/>
            <a:ext cx="933896" cy="55245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75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정보 신뢰도 향상</a:t>
            </a:r>
            <a:endParaRPr lang="en-US" sz="1050" dirty="0"/>
          </a:p>
        </p:txBody>
      </p:sp>
      <p:sp>
        <p:nvSpPr>
          <p:cNvPr id="91" name="Text 38"/>
          <p:cNvSpPr/>
          <p:nvPr/>
        </p:nvSpPr>
        <p:spPr>
          <a:xfrm>
            <a:off x="9391650" y="4042321"/>
            <a:ext cx="1333054" cy="55245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75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소셜 기능(친구 초대, 순위)</a:t>
            </a:r>
            <a:endParaRPr lang="en-US" sz="1050" dirty="0"/>
          </a:p>
        </p:txBody>
      </p:sp>
      <p:sp>
        <p:nvSpPr>
          <p:cNvPr id="92" name="Text 39"/>
          <p:cNvSpPr/>
          <p:nvPr/>
        </p:nvSpPr>
        <p:spPr>
          <a:xfrm>
            <a:off x="10724704" y="4042321"/>
            <a:ext cx="933896" cy="55245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75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지속적 참여 유도</a:t>
            </a:r>
            <a:endParaRPr lang="en-US" sz="1050" dirty="0"/>
          </a:p>
        </p:txBody>
      </p:sp>
      <p:sp>
        <p:nvSpPr>
          <p:cNvPr id="93" name="Text 40"/>
          <p:cNvSpPr/>
          <p:nvPr/>
        </p:nvSpPr>
        <p:spPr>
          <a:xfrm>
            <a:off x="457200" y="5314950"/>
            <a:ext cx="112776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4단계 성장 전략을 통해 점진적으로 리워들을 확장하고, 12개월 내에 플랫폼화를 목표로 합니다.</a:t>
            </a:r>
            <a:endParaRPr lang="en-US" sz="105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497086"/>
            <a:ext cx="447675" cy="400050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" y="1222921"/>
            <a:ext cx="5181600" cy="1114425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0100" y="1480096"/>
            <a:ext cx="333375" cy="266700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" y="2480221"/>
            <a:ext cx="5181600" cy="1114425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0100" y="2737396"/>
            <a:ext cx="200025" cy="266700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9600" y="3737521"/>
            <a:ext cx="5181600" cy="1114425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00100" y="3994696"/>
            <a:ext cx="304800" cy="266700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9600" y="4994821"/>
            <a:ext cx="5181600" cy="1114425"/>
          </a:xfrm>
          <a:prstGeom prst="rect">
            <a:avLst/>
          </a:prstGeom>
        </p:spPr>
      </p:pic>
      <p:pic>
        <p:nvPicPr>
          <p:cNvPr id="12" name="Image 10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00100" y="5251996"/>
            <a:ext cx="333375" cy="266700"/>
          </a:xfrm>
          <a:prstGeom prst="rect">
            <a:avLst/>
          </a:prstGeom>
        </p:spPr>
      </p:pic>
      <p:pic>
        <p:nvPicPr>
          <p:cNvPr id="13" name="Image 11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400800" y="1222921"/>
            <a:ext cx="5181600" cy="4924425"/>
          </a:xfrm>
          <a:prstGeom prst="rect">
            <a:avLst/>
          </a:prstGeom>
        </p:spPr>
      </p:pic>
      <p:pic>
        <p:nvPicPr>
          <p:cNvPr id="14" name="Image 12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629400" y="2023021"/>
            <a:ext cx="607814" cy="457200"/>
          </a:xfrm>
          <a:prstGeom prst="rect">
            <a:avLst/>
          </a:prstGeom>
        </p:spPr>
      </p:pic>
      <p:pic>
        <p:nvPicPr>
          <p:cNvPr id="15" name="Image 13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237214" y="2023021"/>
            <a:ext cx="2058144" cy="457200"/>
          </a:xfrm>
          <a:prstGeom prst="rect">
            <a:avLst/>
          </a:prstGeom>
        </p:spPr>
      </p:pic>
      <p:pic>
        <p:nvPicPr>
          <p:cNvPr id="16" name="Image 14" descr="preencoded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295358" y="2023021"/>
            <a:ext cx="2058442" cy="457200"/>
          </a:xfrm>
          <a:prstGeom prst="rect">
            <a:avLst/>
          </a:prstGeom>
        </p:spPr>
      </p:pic>
      <p:pic>
        <p:nvPicPr>
          <p:cNvPr id="17" name="Image 15" descr="preencoded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629400" y="2556421"/>
            <a:ext cx="607814" cy="657225"/>
          </a:xfrm>
          <a:prstGeom prst="rect">
            <a:avLst/>
          </a:prstGeom>
        </p:spPr>
      </p:pic>
      <p:pic>
        <p:nvPicPr>
          <p:cNvPr id="18" name="Image 16" descr="preencoded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237214" y="2556421"/>
            <a:ext cx="2058144" cy="657225"/>
          </a:xfrm>
          <a:prstGeom prst="rect">
            <a:avLst/>
          </a:prstGeom>
        </p:spPr>
      </p:pic>
      <p:pic>
        <p:nvPicPr>
          <p:cNvPr id="19" name="Image 17" descr="preencoded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295358" y="2556421"/>
            <a:ext cx="2058442" cy="657225"/>
          </a:xfrm>
          <a:prstGeom prst="rect">
            <a:avLst/>
          </a:prstGeom>
        </p:spPr>
      </p:pic>
      <p:pic>
        <p:nvPicPr>
          <p:cNvPr id="20" name="Image 18" descr="preencoded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629400" y="3289846"/>
            <a:ext cx="607814" cy="871538"/>
          </a:xfrm>
          <a:prstGeom prst="rect">
            <a:avLst/>
          </a:prstGeom>
        </p:spPr>
      </p:pic>
      <p:pic>
        <p:nvPicPr>
          <p:cNvPr id="21" name="Image 19" descr="preencoded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237214" y="3289846"/>
            <a:ext cx="2058144" cy="871538"/>
          </a:xfrm>
          <a:prstGeom prst="rect">
            <a:avLst/>
          </a:prstGeom>
        </p:spPr>
      </p:pic>
      <p:pic>
        <p:nvPicPr>
          <p:cNvPr id="22" name="Image 20" descr="preencoded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9295358" y="3289846"/>
            <a:ext cx="2058442" cy="871538"/>
          </a:xfrm>
          <a:prstGeom prst="rect">
            <a:avLst/>
          </a:prstGeom>
        </p:spPr>
      </p:pic>
      <p:pic>
        <p:nvPicPr>
          <p:cNvPr id="23" name="Image 21" descr="preencoded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629400" y="4237583"/>
            <a:ext cx="607814" cy="657225"/>
          </a:xfrm>
          <a:prstGeom prst="rect">
            <a:avLst/>
          </a:prstGeom>
        </p:spPr>
      </p:pic>
      <p:pic>
        <p:nvPicPr>
          <p:cNvPr id="24" name="Image 22" descr="preencoded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7237214" y="4237583"/>
            <a:ext cx="2058144" cy="657225"/>
          </a:xfrm>
          <a:prstGeom prst="rect">
            <a:avLst/>
          </a:prstGeom>
        </p:spPr>
      </p:pic>
      <p:pic>
        <p:nvPicPr>
          <p:cNvPr id="25" name="Image 23" descr="preencoded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9295358" y="4237583"/>
            <a:ext cx="2058442" cy="657225"/>
          </a:xfrm>
          <a:prstGeom prst="rect">
            <a:avLst/>
          </a:prstGeom>
        </p:spPr>
      </p:pic>
      <p:pic>
        <p:nvPicPr>
          <p:cNvPr id="26" name="Image 24" descr="preencoded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629400" y="4971008"/>
            <a:ext cx="607814" cy="871538"/>
          </a:xfrm>
          <a:prstGeom prst="rect">
            <a:avLst/>
          </a:prstGeom>
        </p:spPr>
      </p:pic>
      <p:pic>
        <p:nvPicPr>
          <p:cNvPr id="27" name="Image 25" descr="preencoded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237214" y="4971008"/>
            <a:ext cx="2058144" cy="871538"/>
          </a:xfrm>
          <a:prstGeom prst="rect">
            <a:avLst/>
          </a:prstGeom>
        </p:spPr>
      </p:pic>
      <p:pic>
        <p:nvPicPr>
          <p:cNvPr id="28" name="Image 26" descr="preencoded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9295358" y="4971008"/>
            <a:ext cx="2058442" cy="871538"/>
          </a:xfrm>
          <a:prstGeom prst="rect">
            <a:avLst/>
          </a:prstGeom>
        </p:spPr>
      </p:pic>
      <p:sp>
        <p:nvSpPr>
          <p:cNvPr id="29" name="Text 0"/>
          <p:cNvSpPr/>
          <p:nvPr/>
        </p:nvSpPr>
        <p:spPr>
          <a:xfrm>
            <a:off x="1200150" y="457200"/>
            <a:ext cx="10972800" cy="479971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3780"/>
              </a:lnSpc>
              <a:buNone/>
            </a:pPr>
            <a:r>
              <a:rPr lang="en-US" sz="3150" b="1" dirty="0">
                <a:solidFill>
                  <a:srgbClr val="FF6A3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경쟁 우위</a:t>
            </a:r>
            <a:endParaRPr lang="en-US" sz="3150" dirty="0"/>
          </a:p>
        </p:txBody>
      </p:sp>
      <p:sp>
        <p:nvSpPr>
          <p:cNvPr id="30" name="Text 1"/>
          <p:cNvSpPr/>
          <p:nvPr/>
        </p:nvSpPr>
        <p:spPr>
          <a:xfrm>
            <a:off x="1276350" y="1413421"/>
            <a:ext cx="4324350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250"/>
              </a:lnSpc>
              <a:buNone/>
            </a:pPr>
            <a:r>
              <a:rPr lang="en-US" sz="1500" b="1" dirty="0">
                <a:solidFill>
                  <a:srgbClr val="33333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게임화(Gamification)</a:t>
            </a:r>
            <a:endParaRPr lang="en-US" sz="1500" dirty="0"/>
          </a:p>
        </p:txBody>
      </p:sp>
      <p:sp>
        <p:nvSpPr>
          <p:cNvPr id="31" name="Text 2"/>
          <p:cNvSpPr/>
          <p:nvPr/>
        </p:nvSpPr>
        <p:spPr>
          <a:xfrm>
            <a:off x="1276350" y="1746796"/>
            <a:ext cx="4324350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75"/>
              </a:lnSpc>
              <a:buNone/>
            </a:pPr>
            <a:r>
              <a:rPr lang="en-US" sz="1125" dirty="0">
                <a:solidFill>
                  <a:srgbClr val="66666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워들 게임, 사과 게임을 통해 단순한 포인트 적립을 넘어 즐거운 경험을 제공하고 지속적인 참여를 유도합니다.</a:t>
            </a:r>
            <a:endParaRPr lang="en-US" sz="1125" dirty="0"/>
          </a:p>
        </p:txBody>
      </p:sp>
      <p:sp>
        <p:nvSpPr>
          <p:cNvPr id="32" name="Text 3"/>
          <p:cNvSpPr/>
          <p:nvPr/>
        </p:nvSpPr>
        <p:spPr>
          <a:xfrm>
            <a:off x="1143000" y="2670721"/>
            <a:ext cx="4457700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250"/>
              </a:lnSpc>
              <a:buNone/>
            </a:pPr>
            <a:r>
              <a:rPr lang="en-US" sz="1500" b="1" dirty="0">
                <a:solidFill>
                  <a:srgbClr val="33333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로컬 중심</a:t>
            </a:r>
            <a:endParaRPr lang="en-US" sz="1500" dirty="0"/>
          </a:p>
        </p:txBody>
      </p:sp>
      <p:sp>
        <p:nvSpPr>
          <p:cNvPr id="33" name="Text 4"/>
          <p:cNvSpPr/>
          <p:nvPr/>
        </p:nvSpPr>
        <p:spPr>
          <a:xfrm>
            <a:off x="1143000" y="3004096"/>
            <a:ext cx="4457700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75"/>
              </a:lnSpc>
              <a:buNone/>
            </a:pPr>
            <a:r>
              <a:rPr lang="en-US" sz="1125" dirty="0">
                <a:solidFill>
                  <a:srgbClr val="66666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대형 프랜차이즈가 아닌 동네 소상공인 및 자영업자에게 초점을 맞춰 지역 경제 활성화에 기여합니다.</a:t>
            </a:r>
            <a:endParaRPr lang="en-US" sz="1125" dirty="0"/>
          </a:p>
        </p:txBody>
      </p:sp>
      <p:sp>
        <p:nvSpPr>
          <p:cNvPr id="34" name="Text 5"/>
          <p:cNvSpPr/>
          <p:nvPr/>
        </p:nvSpPr>
        <p:spPr>
          <a:xfrm>
            <a:off x="1247775" y="3928021"/>
            <a:ext cx="4352925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250"/>
              </a:lnSpc>
              <a:buNone/>
            </a:pPr>
            <a:r>
              <a:rPr lang="en-US" sz="1500" b="1" dirty="0">
                <a:solidFill>
                  <a:srgbClr val="33333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낮은 진입장벽</a:t>
            </a:r>
            <a:endParaRPr lang="en-US" sz="1500" dirty="0"/>
          </a:p>
        </p:txBody>
      </p:sp>
      <p:sp>
        <p:nvSpPr>
          <p:cNvPr id="35" name="Text 6"/>
          <p:cNvSpPr/>
          <p:nvPr/>
        </p:nvSpPr>
        <p:spPr>
          <a:xfrm>
            <a:off x="1247775" y="4261396"/>
            <a:ext cx="4352925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75"/>
              </a:lnSpc>
              <a:buNone/>
            </a:pPr>
            <a:r>
              <a:rPr lang="en-US" sz="1125" dirty="0">
                <a:solidFill>
                  <a:srgbClr val="66666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별도의 앱 설치 없이 웹 기반으로 접근 가능하며, 게스트 모드를 지원하여 누구나 쉽게 서비스를 이용할 수 있습니다.</a:t>
            </a:r>
            <a:endParaRPr lang="en-US" sz="1125" dirty="0"/>
          </a:p>
        </p:txBody>
      </p:sp>
      <p:sp>
        <p:nvSpPr>
          <p:cNvPr id="36" name="Text 7"/>
          <p:cNvSpPr/>
          <p:nvPr/>
        </p:nvSpPr>
        <p:spPr>
          <a:xfrm>
            <a:off x="1276350" y="5185321"/>
            <a:ext cx="4324350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250"/>
              </a:lnSpc>
              <a:buNone/>
            </a:pPr>
            <a:r>
              <a:rPr lang="en-US" sz="1500" b="1" dirty="0">
                <a:solidFill>
                  <a:srgbClr val="33333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자영업자 친화</a:t>
            </a:r>
            <a:endParaRPr lang="en-US" sz="1500" dirty="0"/>
          </a:p>
        </p:txBody>
      </p:sp>
      <p:sp>
        <p:nvSpPr>
          <p:cNvPr id="37" name="Text 8"/>
          <p:cNvSpPr/>
          <p:nvPr/>
        </p:nvSpPr>
        <p:spPr>
          <a:xfrm>
            <a:off x="1276350" y="5518696"/>
            <a:ext cx="4324350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75"/>
              </a:lnSpc>
              <a:buNone/>
            </a:pPr>
            <a:r>
              <a:rPr lang="en-US" sz="1125" dirty="0">
                <a:solidFill>
                  <a:srgbClr val="66666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저렴한 비용으로 직접 퀴즈 및 게임을 등록할 수 있는 대시보드를 제공하여 자영업자가 능동적으로 마케팅에 참여합니다.</a:t>
            </a:r>
            <a:endParaRPr lang="en-US" sz="1125" dirty="0"/>
          </a:p>
        </p:txBody>
      </p:sp>
      <p:sp>
        <p:nvSpPr>
          <p:cNvPr id="38" name="Text 9"/>
          <p:cNvSpPr/>
          <p:nvPr/>
        </p:nvSpPr>
        <p:spPr>
          <a:xfrm>
            <a:off x="6629400" y="1451521"/>
            <a:ext cx="4724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F293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리워들과 기존 리워드 앱 비교</a:t>
            </a:r>
            <a:endParaRPr lang="en-US" sz="1800" dirty="0"/>
          </a:p>
        </p:txBody>
      </p:sp>
      <p:sp>
        <p:nvSpPr>
          <p:cNvPr id="39" name="Text 10"/>
          <p:cNvSpPr/>
          <p:nvPr/>
        </p:nvSpPr>
        <p:spPr>
          <a:xfrm>
            <a:off x="6772275" y="2023021"/>
            <a:ext cx="607814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항목</a:t>
            </a:r>
            <a:endParaRPr lang="en-US" sz="1200" dirty="0"/>
          </a:p>
        </p:txBody>
      </p:sp>
      <p:sp>
        <p:nvSpPr>
          <p:cNvPr id="40" name="Text 11"/>
          <p:cNvSpPr/>
          <p:nvPr/>
        </p:nvSpPr>
        <p:spPr>
          <a:xfrm>
            <a:off x="7380089" y="2023021"/>
            <a:ext cx="2058144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리워들</a:t>
            </a:r>
            <a:endParaRPr lang="en-US" sz="1200" dirty="0"/>
          </a:p>
        </p:txBody>
      </p:sp>
      <p:sp>
        <p:nvSpPr>
          <p:cNvPr id="41" name="Text 12"/>
          <p:cNvSpPr/>
          <p:nvPr/>
        </p:nvSpPr>
        <p:spPr>
          <a:xfrm>
            <a:off x="9438233" y="2023021"/>
            <a:ext cx="2058442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기존 리워드 앱</a:t>
            </a:r>
            <a:endParaRPr lang="en-US" sz="1200" dirty="0"/>
          </a:p>
        </p:txBody>
      </p:sp>
      <p:sp>
        <p:nvSpPr>
          <p:cNvPr id="42" name="Text 13"/>
          <p:cNvSpPr/>
          <p:nvPr/>
        </p:nvSpPr>
        <p:spPr>
          <a:xfrm>
            <a:off x="6772275" y="2556421"/>
            <a:ext cx="607814" cy="657225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688"/>
              </a:lnSpc>
              <a:buNone/>
            </a:pPr>
            <a:r>
              <a:rPr lang="en-US" sz="1125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재미</a:t>
            </a:r>
            <a:endParaRPr lang="en-US" sz="1125" dirty="0"/>
          </a:p>
        </p:txBody>
      </p:sp>
      <p:sp>
        <p:nvSpPr>
          <p:cNvPr id="43" name="Text 14"/>
          <p:cNvSpPr/>
          <p:nvPr/>
        </p:nvSpPr>
        <p:spPr>
          <a:xfrm>
            <a:off x="7380089" y="2742158"/>
            <a:ext cx="228600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250"/>
              </a:lnSpc>
              <a:buNone/>
            </a:pPr>
            <a:r>
              <a:rPr lang="en-US" sz="1500" dirty="0">
                <a:solidFill>
                  <a:srgbClr val="FF6A3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★</a:t>
            </a:r>
            <a:endParaRPr lang="en-US" sz="1500" dirty="0"/>
          </a:p>
        </p:txBody>
      </p:sp>
      <p:sp>
        <p:nvSpPr>
          <p:cNvPr id="44" name="Text 15"/>
          <p:cNvSpPr/>
          <p:nvPr/>
        </p:nvSpPr>
        <p:spPr>
          <a:xfrm>
            <a:off x="7618214" y="2742158"/>
            <a:ext cx="228600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250"/>
              </a:lnSpc>
              <a:buNone/>
            </a:pPr>
            <a:r>
              <a:rPr lang="en-US" sz="1500" dirty="0">
                <a:solidFill>
                  <a:srgbClr val="FF6A3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★</a:t>
            </a:r>
            <a:endParaRPr lang="en-US" sz="1500" dirty="0"/>
          </a:p>
        </p:txBody>
      </p:sp>
      <p:sp>
        <p:nvSpPr>
          <p:cNvPr id="45" name="Text 16"/>
          <p:cNvSpPr/>
          <p:nvPr/>
        </p:nvSpPr>
        <p:spPr>
          <a:xfrm>
            <a:off x="7856339" y="2742158"/>
            <a:ext cx="228600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250"/>
              </a:lnSpc>
              <a:buNone/>
            </a:pPr>
            <a:r>
              <a:rPr lang="en-US" sz="1500" dirty="0">
                <a:solidFill>
                  <a:srgbClr val="FF6A3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★</a:t>
            </a:r>
            <a:endParaRPr lang="en-US" sz="1500" dirty="0"/>
          </a:p>
        </p:txBody>
      </p:sp>
      <p:sp>
        <p:nvSpPr>
          <p:cNvPr id="46" name="Text 17"/>
          <p:cNvSpPr/>
          <p:nvPr/>
        </p:nvSpPr>
        <p:spPr>
          <a:xfrm>
            <a:off x="8094464" y="2742158"/>
            <a:ext cx="228600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250"/>
              </a:lnSpc>
              <a:buNone/>
            </a:pPr>
            <a:r>
              <a:rPr lang="en-US" sz="1500" dirty="0">
                <a:solidFill>
                  <a:srgbClr val="FF6A3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★</a:t>
            </a:r>
            <a:endParaRPr lang="en-US" sz="1500" dirty="0"/>
          </a:p>
        </p:txBody>
      </p:sp>
      <p:sp>
        <p:nvSpPr>
          <p:cNvPr id="47" name="Text 18"/>
          <p:cNvSpPr/>
          <p:nvPr/>
        </p:nvSpPr>
        <p:spPr>
          <a:xfrm>
            <a:off x="8332589" y="2742158"/>
            <a:ext cx="228600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250"/>
              </a:lnSpc>
              <a:buNone/>
            </a:pPr>
            <a:r>
              <a:rPr lang="en-US" sz="1500" dirty="0">
                <a:solidFill>
                  <a:srgbClr val="FF6A3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★</a:t>
            </a:r>
            <a:endParaRPr lang="en-US" sz="1500" dirty="0"/>
          </a:p>
        </p:txBody>
      </p:sp>
      <p:sp>
        <p:nvSpPr>
          <p:cNvPr id="48" name="Text 19"/>
          <p:cNvSpPr/>
          <p:nvPr/>
        </p:nvSpPr>
        <p:spPr>
          <a:xfrm>
            <a:off x="8646914" y="2777877"/>
            <a:ext cx="514350" cy="214313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688"/>
              </a:lnSpc>
              <a:buNone/>
            </a:pPr>
            <a:r>
              <a:rPr lang="en-US" sz="1125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게임형</a:t>
            </a:r>
            <a:endParaRPr lang="en-US" sz="1125" dirty="0"/>
          </a:p>
        </p:txBody>
      </p:sp>
      <p:sp>
        <p:nvSpPr>
          <p:cNvPr id="49" name="Text 20"/>
          <p:cNvSpPr/>
          <p:nvPr/>
        </p:nvSpPr>
        <p:spPr>
          <a:xfrm>
            <a:off x="9438233" y="2742158"/>
            <a:ext cx="228600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250"/>
              </a:lnSpc>
              <a:buNone/>
            </a:pPr>
            <a:r>
              <a:rPr lang="en-US" sz="1500" dirty="0">
                <a:solidFill>
                  <a:srgbClr val="FF6A3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★</a:t>
            </a:r>
            <a:endParaRPr lang="en-US" sz="1500" dirty="0"/>
          </a:p>
        </p:txBody>
      </p:sp>
      <p:sp>
        <p:nvSpPr>
          <p:cNvPr id="50" name="Text 21"/>
          <p:cNvSpPr/>
          <p:nvPr/>
        </p:nvSpPr>
        <p:spPr>
          <a:xfrm>
            <a:off x="9676358" y="2742158"/>
            <a:ext cx="228600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250"/>
              </a:lnSpc>
              <a:buNone/>
            </a:pPr>
            <a:r>
              <a:rPr lang="en-US" sz="1500" dirty="0">
                <a:solidFill>
                  <a:srgbClr val="FF6A3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★</a:t>
            </a:r>
            <a:endParaRPr lang="en-US" sz="1500" dirty="0"/>
          </a:p>
        </p:txBody>
      </p:sp>
      <p:sp>
        <p:nvSpPr>
          <p:cNvPr id="51" name="Text 22"/>
          <p:cNvSpPr/>
          <p:nvPr/>
        </p:nvSpPr>
        <p:spPr>
          <a:xfrm>
            <a:off x="9914483" y="2742158"/>
            <a:ext cx="228600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250"/>
              </a:lnSpc>
              <a:buNone/>
            </a:pPr>
            <a:r>
              <a:rPr lang="en-US" sz="1500" dirty="0">
                <a:solidFill>
                  <a:srgbClr val="E0E0E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★</a:t>
            </a:r>
            <a:endParaRPr lang="en-US" sz="1500" dirty="0"/>
          </a:p>
        </p:txBody>
      </p:sp>
      <p:sp>
        <p:nvSpPr>
          <p:cNvPr id="52" name="Text 23"/>
          <p:cNvSpPr/>
          <p:nvPr/>
        </p:nvSpPr>
        <p:spPr>
          <a:xfrm>
            <a:off x="10152608" y="2742158"/>
            <a:ext cx="228600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250"/>
              </a:lnSpc>
              <a:buNone/>
            </a:pPr>
            <a:r>
              <a:rPr lang="en-US" sz="1500" dirty="0">
                <a:solidFill>
                  <a:srgbClr val="E0E0E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★</a:t>
            </a:r>
            <a:endParaRPr lang="en-US" sz="1500" dirty="0"/>
          </a:p>
        </p:txBody>
      </p:sp>
      <p:sp>
        <p:nvSpPr>
          <p:cNvPr id="53" name="Text 24"/>
          <p:cNvSpPr/>
          <p:nvPr/>
        </p:nvSpPr>
        <p:spPr>
          <a:xfrm>
            <a:off x="10390733" y="2742158"/>
            <a:ext cx="228600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250"/>
              </a:lnSpc>
              <a:buNone/>
            </a:pPr>
            <a:r>
              <a:rPr lang="en-US" sz="1500" dirty="0">
                <a:solidFill>
                  <a:srgbClr val="E0E0E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★</a:t>
            </a:r>
            <a:endParaRPr lang="en-US" sz="1500" dirty="0"/>
          </a:p>
        </p:txBody>
      </p:sp>
      <p:sp>
        <p:nvSpPr>
          <p:cNvPr id="54" name="Text 25"/>
          <p:cNvSpPr/>
          <p:nvPr/>
        </p:nvSpPr>
        <p:spPr>
          <a:xfrm>
            <a:off x="10705058" y="2670721"/>
            <a:ext cx="505867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688"/>
              </a:lnSpc>
              <a:buNone/>
            </a:pPr>
            <a:r>
              <a:rPr lang="en-US" sz="1125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단순 적립</a:t>
            </a:r>
            <a:endParaRPr lang="en-US" sz="1125" dirty="0"/>
          </a:p>
        </p:txBody>
      </p:sp>
      <p:sp>
        <p:nvSpPr>
          <p:cNvPr id="55" name="Text 26"/>
          <p:cNvSpPr/>
          <p:nvPr/>
        </p:nvSpPr>
        <p:spPr>
          <a:xfrm>
            <a:off x="6772275" y="3289846"/>
            <a:ext cx="607814" cy="871538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688"/>
              </a:lnSpc>
              <a:buNone/>
            </a:pPr>
            <a:r>
              <a:rPr lang="en-US" sz="1125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로컬</a:t>
            </a:r>
            <a:endParaRPr lang="en-US" sz="1125" dirty="0"/>
          </a:p>
        </p:txBody>
      </p:sp>
      <p:sp>
        <p:nvSpPr>
          <p:cNvPr id="56" name="Text 27"/>
          <p:cNvSpPr/>
          <p:nvPr/>
        </p:nvSpPr>
        <p:spPr>
          <a:xfrm>
            <a:off x="7380089" y="3582739"/>
            <a:ext cx="228600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250"/>
              </a:lnSpc>
              <a:buNone/>
            </a:pPr>
            <a:r>
              <a:rPr lang="en-US" sz="1500" dirty="0">
                <a:solidFill>
                  <a:srgbClr val="FF6A3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★</a:t>
            </a:r>
            <a:endParaRPr lang="en-US" sz="1500" dirty="0"/>
          </a:p>
        </p:txBody>
      </p:sp>
      <p:sp>
        <p:nvSpPr>
          <p:cNvPr id="57" name="Text 28"/>
          <p:cNvSpPr/>
          <p:nvPr/>
        </p:nvSpPr>
        <p:spPr>
          <a:xfrm>
            <a:off x="7618214" y="3582739"/>
            <a:ext cx="228600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250"/>
              </a:lnSpc>
              <a:buNone/>
            </a:pPr>
            <a:r>
              <a:rPr lang="en-US" sz="1500" dirty="0">
                <a:solidFill>
                  <a:srgbClr val="FF6A3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★</a:t>
            </a:r>
            <a:endParaRPr lang="en-US" sz="1500" dirty="0"/>
          </a:p>
        </p:txBody>
      </p:sp>
      <p:sp>
        <p:nvSpPr>
          <p:cNvPr id="58" name="Text 29"/>
          <p:cNvSpPr/>
          <p:nvPr/>
        </p:nvSpPr>
        <p:spPr>
          <a:xfrm>
            <a:off x="7856339" y="3582739"/>
            <a:ext cx="228600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250"/>
              </a:lnSpc>
              <a:buNone/>
            </a:pPr>
            <a:r>
              <a:rPr lang="en-US" sz="1500" dirty="0">
                <a:solidFill>
                  <a:srgbClr val="FF6A3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★</a:t>
            </a:r>
            <a:endParaRPr lang="en-US" sz="1500" dirty="0"/>
          </a:p>
        </p:txBody>
      </p:sp>
      <p:sp>
        <p:nvSpPr>
          <p:cNvPr id="59" name="Text 30"/>
          <p:cNvSpPr/>
          <p:nvPr/>
        </p:nvSpPr>
        <p:spPr>
          <a:xfrm>
            <a:off x="8094464" y="3582739"/>
            <a:ext cx="228600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250"/>
              </a:lnSpc>
              <a:buNone/>
            </a:pPr>
            <a:r>
              <a:rPr lang="en-US" sz="1500" dirty="0">
                <a:solidFill>
                  <a:srgbClr val="FF6A3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★</a:t>
            </a:r>
            <a:endParaRPr lang="en-US" sz="1500" dirty="0"/>
          </a:p>
        </p:txBody>
      </p:sp>
      <p:sp>
        <p:nvSpPr>
          <p:cNvPr id="60" name="Text 31"/>
          <p:cNvSpPr/>
          <p:nvPr/>
        </p:nvSpPr>
        <p:spPr>
          <a:xfrm>
            <a:off x="8332589" y="3582739"/>
            <a:ext cx="228600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250"/>
              </a:lnSpc>
              <a:buNone/>
            </a:pPr>
            <a:r>
              <a:rPr lang="en-US" sz="1500" dirty="0">
                <a:solidFill>
                  <a:srgbClr val="FF6A3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★</a:t>
            </a:r>
            <a:endParaRPr lang="en-US" sz="1500" dirty="0"/>
          </a:p>
        </p:txBody>
      </p:sp>
      <p:sp>
        <p:nvSpPr>
          <p:cNvPr id="61" name="Text 32"/>
          <p:cNvSpPr/>
          <p:nvPr/>
        </p:nvSpPr>
        <p:spPr>
          <a:xfrm>
            <a:off x="8646914" y="3511302"/>
            <a:ext cx="505569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688"/>
              </a:lnSpc>
              <a:buNone/>
            </a:pPr>
            <a:r>
              <a:rPr lang="en-US" sz="1125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동네 가게</a:t>
            </a:r>
            <a:endParaRPr lang="en-US" sz="1125" dirty="0"/>
          </a:p>
        </p:txBody>
      </p:sp>
      <p:sp>
        <p:nvSpPr>
          <p:cNvPr id="62" name="Text 33"/>
          <p:cNvSpPr/>
          <p:nvPr/>
        </p:nvSpPr>
        <p:spPr>
          <a:xfrm>
            <a:off x="9438233" y="3582739"/>
            <a:ext cx="228600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250"/>
              </a:lnSpc>
              <a:buNone/>
            </a:pPr>
            <a:r>
              <a:rPr lang="en-US" sz="1500" dirty="0">
                <a:solidFill>
                  <a:srgbClr val="FF6A3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★</a:t>
            </a:r>
            <a:endParaRPr lang="en-US" sz="1500" dirty="0"/>
          </a:p>
        </p:txBody>
      </p:sp>
      <p:sp>
        <p:nvSpPr>
          <p:cNvPr id="63" name="Text 34"/>
          <p:cNvSpPr/>
          <p:nvPr/>
        </p:nvSpPr>
        <p:spPr>
          <a:xfrm>
            <a:off x="9676358" y="3582739"/>
            <a:ext cx="228600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250"/>
              </a:lnSpc>
              <a:buNone/>
            </a:pPr>
            <a:r>
              <a:rPr lang="en-US" sz="1500" dirty="0">
                <a:solidFill>
                  <a:srgbClr val="FF6A3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★</a:t>
            </a:r>
            <a:endParaRPr lang="en-US" sz="1500" dirty="0"/>
          </a:p>
        </p:txBody>
      </p:sp>
      <p:sp>
        <p:nvSpPr>
          <p:cNvPr id="64" name="Text 35"/>
          <p:cNvSpPr/>
          <p:nvPr/>
        </p:nvSpPr>
        <p:spPr>
          <a:xfrm>
            <a:off x="9914483" y="3582739"/>
            <a:ext cx="228600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250"/>
              </a:lnSpc>
              <a:buNone/>
            </a:pPr>
            <a:r>
              <a:rPr lang="en-US" sz="1500" dirty="0">
                <a:solidFill>
                  <a:srgbClr val="E0E0E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★</a:t>
            </a:r>
            <a:endParaRPr lang="en-US" sz="1500" dirty="0"/>
          </a:p>
        </p:txBody>
      </p:sp>
      <p:sp>
        <p:nvSpPr>
          <p:cNvPr id="65" name="Text 36"/>
          <p:cNvSpPr/>
          <p:nvPr/>
        </p:nvSpPr>
        <p:spPr>
          <a:xfrm>
            <a:off x="10152608" y="3582739"/>
            <a:ext cx="228600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250"/>
              </a:lnSpc>
              <a:buNone/>
            </a:pPr>
            <a:r>
              <a:rPr lang="en-US" sz="1500" dirty="0">
                <a:solidFill>
                  <a:srgbClr val="E0E0E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★</a:t>
            </a:r>
            <a:endParaRPr lang="en-US" sz="1500" dirty="0"/>
          </a:p>
        </p:txBody>
      </p:sp>
      <p:sp>
        <p:nvSpPr>
          <p:cNvPr id="66" name="Text 37"/>
          <p:cNvSpPr/>
          <p:nvPr/>
        </p:nvSpPr>
        <p:spPr>
          <a:xfrm>
            <a:off x="10390733" y="3582739"/>
            <a:ext cx="228600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250"/>
              </a:lnSpc>
              <a:buNone/>
            </a:pPr>
            <a:r>
              <a:rPr lang="en-US" sz="1500" dirty="0">
                <a:solidFill>
                  <a:srgbClr val="E0E0E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★</a:t>
            </a:r>
            <a:endParaRPr lang="en-US" sz="1500" dirty="0"/>
          </a:p>
        </p:txBody>
      </p:sp>
      <p:sp>
        <p:nvSpPr>
          <p:cNvPr id="67" name="Text 38"/>
          <p:cNvSpPr/>
          <p:nvPr/>
        </p:nvSpPr>
        <p:spPr>
          <a:xfrm>
            <a:off x="10705058" y="3404146"/>
            <a:ext cx="505867" cy="642938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688"/>
              </a:lnSpc>
              <a:buNone/>
            </a:pPr>
            <a:r>
              <a:rPr lang="en-US" sz="1125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대형 프랜차이즈</a:t>
            </a:r>
            <a:endParaRPr lang="en-US" sz="1125" dirty="0"/>
          </a:p>
        </p:txBody>
      </p:sp>
      <p:sp>
        <p:nvSpPr>
          <p:cNvPr id="68" name="Text 39"/>
          <p:cNvSpPr/>
          <p:nvPr/>
        </p:nvSpPr>
        <p:spPr>
          <a:xfrm>
            <a:off x="6772275" y="4237583"/>
            <a:ext cx="607814" cy="657225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688"/>
              </a:lnSpc>
              <a:buNone/>
            </a:pPr>
            <a:r>
              <a:rPr lang="en-US" sz="1125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진입장벽</a:t>
            </a:r>
            <a:endParaRPr lang="en-US" sz="1125" dirty="0"/>
          </a:p>
        </p:txBody>
      </p:sp>
      <p:sp>
        <p:nvSpPr>
          <p:cNvPr id="69" name="Text 40"/>
          <p:cNvSpPr/>
          <p:nvPr/>
        </p:nvSpPr>
        <p:spPr>
          <a:xfrm>
            <a:off x="7380089" y="4423321"/>
            <a:ext cx="228600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250"/>
              </a:lnSpc>
              <a:buNone/>
            </a:pPr>
            <a:r>
              <a:rPr lang="en-US" sz="1500" dirty="0">
                <a:solidFill>
                  <a:srgbClr val="FF6A3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★</a:t>
            </a:r>
            <a:endParaRPr lang="en-US" sz="1500" dirty="0"/>
          </a:p>
        </p:txBody>
      </p:sp>
      <p:sp>
        <p:nvSpPr>
          <p:cNvPr id="70" name="Text 41"/>
          <p:cNvSpPr/>
          <p:nvPr/>
        </p:nvSpPr>
        <p:spPr>
          <a:xfrm>
            <a:off x="7618214" y="4423321"/>
            <a:ext cx="228600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250"/>
              </a:lnSpc>
              <a:buNone/>
            </a:pPr>
            <a:r>
              <a:rPr lang="en-US" sz="1500" dirty="0">
                <a:solidFill>
                  <a:srgbClr val="FF6A3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★</a:t>
            </a:r>
            <a:endParaRPr lang="en-US" sz="1500" dirty="0"/>
          </a:p>
        </p:txBody>
      </p:sp>
      <p:sp>
        <p:nvSpPr>
          <p:cNvPr id="71" name="Text 42"/>
          <p:cNvSpPr/>
          <p:nvPr/>
        </p:nvSpPr>
        <p:spPr>
          <a:xfrm>
            <a:off x="7856339" y="4423321"/>
            <a:ext cx="228600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250"/>
              </a:lnSpc>
              <a:buNone/>
            </a:pPr>
            <a:r>
              <a:rPr lang="en-US" sz="1500" dirty="0">
                <a:solidFill>
                  <a:srgbClr val="FF6A3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★</a:t>
            </a:r>
            <a:endParaRPr lang="en-US" sz="1500" dirty="0"/>
          </a:p>
        </p:txBody>
      </p:sp>
      <p:sp>
        <p:nvSpPr>
          <p:cNvPr id="72" name="Text 43"/>
          <p:cNvSpPr/>
          <p:nvPr/>
        </p:nvSpPr>
        <p:spPr>
          <a:xfrm>
            <a:off x="8094464" y="4423321"/>
            <a:ext cx="228600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250"/>
              </a:lnSpc>
              <a:buNone/>
            </a:pPr>
            <a:r>
              <a:rPr lang="en-US" sz="1500" dirty="0">
                <a:solidFill>
                  <a:srgbClr val="FF6A3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★</a:t>
            </a:r>
            <a:endParaRPr lang="en-US" sz="1500" dirty="0"/>
          </a:p>
        </p:txBody>
      </p:sp>
      <p:sp>
        <p:nvSpPr>
          <p:cNvPr id="73" name="Text 44"/>
          <p:cNvSpPr/>
          <p:nvPr/>
        </p:nvSpPr>
        <p:spPr>
          <a:xfrm>
            <a:off x="8332589" y="4423321"/>
            <a:ext cx="228600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250"/>
              </a:lnSpc>
              <a:buNone/>
            </a:pPr>
            <a:r>
              <a:rPr lang="en-US" sz="1500" dirty="0">
                <a:solidFill>
                  <a:srgbClr val="FF6A3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★</a:t>
            </a:r>
            <a:endParaRPr lang="en-US" sz="1500" dirty="0"/>
          </a:p>
        </p:txBody>
      </p:sp>
      <p:sp>
        <p:nvSpPr>
          <p:cNvPr id="74" name="Text 45"/>
          <p:cNvSpPr/>
          <p:nvPr/>
        </p:nvSpPr>
        <p:spPr>
          <a:xfrm>
            <a:off x="8646914" y="4459039"/>
            <a:ext cx="560070" cy="214313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688"/>
              </a:lnSpc>
              <a:buNone/>
            </a:pPr>
            <a:r>
              <a:rPr lang="en-US" sz="1125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웹 접근</a:t>
            </a:r>
            <a:endParaRPr lang="en-US" sz="1125" dirty="0"/>
          </a:p>
        </p:txBody>
      </p:sp>
      <p:sp>
        <p:nvSpPr>
          <p:cNvPr id="75" name="Text 46"/>
          <p:cNvSpPr/>
          <p:nvPr/>
        </p:nvSpPr>
        <p:spPr>
          <a:xfrm>
            <a:off x="9438233" y="4423321"/>
            <a:ext cx="228600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250"/>
              </a:lnSpc>
              <a:buNone/>
            </a:pPr>
            <a:r>
              <a:rPr lang="en-US" sz="1500" dirty="0">
                <a:solidFill>
                  <a:srgbClr val="FF6A3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★</a:t>
            </a:r>
            <a:endParaRPr lang="en-US" sz="1500" dirty="0"/>
          </a:p>
        </p:txBody>
      </p:sp>
      <p:sp>
        <p:nvSpPr>
          <p:cNvPr id="76" name="Text 47"/>
          <p:cNvSpPr/>
          <p:nvPr/>
        </p:nvSpPr>
        <p:spPr>
          <a:xfrm>
            <a:off x="9676358" y="4423321"/>
            <a:ext cx="228600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250"/>
              </a:lnSpc>
              <a:buNone/>
            </a:pPr>
            <a:r>
              <a:rPr lang="en-US" sz="1500" dirty="0">
                <a:solidFill>
                  <a:srgbClr val="FF6A3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★</a:t>
            </a:r>
            <a:endParaRPr lang="en-US" sz="1500" dirty="0"/>
          </a:p>
        </p:txBody>
      </p:sp>
      <p:sp>
        <p:nvSpPr>
          <p:cNvPr id="77" name="Text 48"/>
          <p:cNvSpPr/>
          <p:nvPr/>
        </p:nvSpPr>
        <p:spPr>
          <a:xfrm>
            <a:off x="9914483" y="4423321"/>
            <a:ext cx="228600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250"/>
              </a:lnSpc>
              <a:buNone/>
            </a:pPr>
            <a:r>
              <a:rPr lang="en-US" sz="1500" dirty="0">
                <a:solidFill>
                  <a:srgbClr val="FF6A3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★</a:t>
            </a:r>
            <a:endParaRPr lang="en-US" sz="1500" dirty="0"/>
          </a:p>
        </p:txBody>
      </p:sp>
      <p:sp>
        <p:nvSpPr>
          <p:cNvPr id="78" name="Text 49"/>
          <p:cNvSpPr/>
          <p:nvPr/>
        </p:nvSpPr>
        <p:spPr>
          <a:xfrm>
            <a:off x="10152608" y="4423321"/>
            <a:ext cx="228600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250"/>
              </a:lnSpc>
              <a:buNone/>
            </a:pPr>
            <a:r>
              <a:rPr lang="en-US" sz="1500" dirty="0">
                <a:solidFill>
                  <a:srgbClr val="E0E0E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★</a:t>
            </a:r>
            <a:endParaRPr lang="en-US" sz="1500" dirty="0"/>
          </a:p>
        </p:txBody>
      </p:sp>
      <p:sp>
        <p:nvSpPr>
          <p:cNvPr id="79" name="Text 50"/>
          <p:cNvSpPr/>
          <p:nvPr/>
        </p:nvSpPr>
        <p:spPr>
          <a:xfrm>
            <a:off x="10390733" y="4423321"/>
            <a:ext cx="228600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250"/>
              </a:lnSpc>
              <a:buNone/>
            </a:pPr>
            <a:r>
              <a:rPr lang="en-US" sz="1500" dirty="0">
                <a:solidFill>
                  <a:srgbClr val="E0E0E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★</a:t>
            </a:r>
            <a:endParaRPr lang="en-US" sz="1500" dirty="0"/>
          </a:p>
        </p:txBody>
      </p:sp>
      <p:sp>
        <p:nvSpPr>
          <p:cNvPr id="80" name="Text 51"/>
          <p:cNvSpPr/>
          <p:nvPr/>
        </p:nvSpPr>
        <p:spPr>
          <a:xfrm>
            <a:off x="10705058" y="4351883"/>
            <a:ext cx="505867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688"/>
              </a:lnSpc>
              <a:buNone/>
            </a:pPr>
            <a:r>
              <a:rPr lang="en-US" sz="1125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앱 설치 필요</a:t>
            </a:r>
            <a:endParaRPr lang="en-US" sz="1125" dirty="0"/>
          </a:p>
        </p:txBody>
      </p:sp>
      <p:sp>
        <p:nvSpPr>
          <p:cNvPr id="81" name="Text 52"/>
          <p:cNvSpPr/>
          <p:nvPr/>
        </p:nvSpPr>
        <p:spPr>
          <a:xfrm>
            <a:off x="6772275" y="4971008"/>
            <a:ext cx="607814" cy="871538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688"/>
              </a:lnSpc>
              <a:buNone/>
            </a:pPr>
            <a:r>
              <a:rPr lang="en-US" sz="1125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광고효과</a:t>
            </a:r>
            <a:endParaRPr lang="en-US" sz="1125" dirty="0"/>
          </a:p>
        </p:txBody>
      </p:sp>
      <p:sp>
        <p:nvSpPr>
          <p:cNvPr id="82" name="Text 53"/>
          <p:cNvSpPr/>
          <p:nvPr/>
        </p:nvSpPr>
        <p:spPr>
          <a:xfrm>
            <a:off x="7380089" y="5263902"/>
            <a:ext cx="228600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250"/>
              </a:lnSpc>
              <a:buNone/>
            </a:pPr>
            <a:r>
              <a:rPr lang="en-US" sz="1500" dirty="0">
                <a:solidFill>
                  <a:srgbClr val="FF6A3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★</a:t>
            </a:r>
            <a:endParaRPr lang="en-US" sz="1500" dirty="0"/>
          </a:p>
        </p:txBody>
      </p:sp>
      <p:sp>
        <p:nvSpPr>
          <p:cNvPr id="83" name="Text 54"/>
          <p:cNvSpPr/>
          <p:nvPr/>
        </p:nvSpPr>
        <p:spPr>
          <a:xfrm>
            <a:off x="7618214" y="5263902"/>
            <a:ext cx="228600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250"/>
              </a:lnSpc>
              <a:buNone/>
            </a:pPr>
            <a:r>
              <a:rPr lang="en-US" sz="1500" dirty="0">
                <a:solidFill>
                  <a:srgbClr val="FF6A3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★</a:t>
            </a:r>
            <a:endParaRPr lang="en-US" sz="1500" dirty="0"/>
          </a:p>
        </p:txBody>
      </p:sp>
      <p:sp>
        <p:nvSpPr>
          <p:cNvPr id="84" name="Text 55"/>
          <p:cNvSpPr/>
          <p:nvPr/>
        </p:nvSpPr>
        <p:spPr>
          <a:xfrm>
            <a:off x="7856339" y="5263902"/>
            <a:ext cx="228600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250"/>
              </a:lnSpc>
              <a:buNone/>
            </a:pPr>
            <a:r>
              <a:rPr lang="en-US" sz="1500" dirty="0">
                <a:solidFill>
                  <a:srgbClr val="FF6A3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★</a:t>
            </a:r>
            <a:endParaRPr lang="en-US" sz="1500" dirty="0"/>
          </a:p>
        </p:txBody>
      </p:sp>
      <p:sp>
        <p:nvSpPr>
          <p:cNvPr id="85" name="Text 56"/>
          <p:cNvSpPr/>
          <p:nvPr/>
        </p:nvSpPr>
        <p:spPr>
          <a:xfrm>
            <a:off x="8094464" y="5263902"/>
            <a:ext cx="228600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250"/>
              </a:lnSpc>
              <a:buNone/>
            </a:pPr>
            <a:r>
              <a:rPr lang="en-US" sz="1500" dirty="0">
                <a:solidFill>
                  <a:srgbClr val="FF6A3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★</a:t>
            </a:r>
            <a:endParaRPr lang="en-US" sz="1500" dirty="0"/>
          </a:p>
        </p:txBody>
      </p:sp>
      <p:sp>
        <p:nvSpPr>
          <p:cNvPr id="86" name="Text 57"/>
          <p:cNvSpPr/>
          <p:nvPr/>
        </p:nvSpPr>
        <p:spPr>
          <a:xfrm>
            <a:off x="8332589" y="5263902"/>
            <a:ext cx="228600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250"/>
              </a:lnSpc>
              <a:buNone/>
            </a:pPr>
            <a:r>
              <a:rPr lang="en-US" sz="1500" dirty="0">
                <a:solidFill>
                  <a:srgbClr val="FF6A3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★</a:t>
            </a:r>
            <a:endParaRPr lang="en-US" sz="1500" dirty="0"/>
          </a:p>
        </p:txBody>
      </p:sp>
      <p:sp>
        <p:nvSpPr>
          <p:cNvPr id="87" name="Text 58"/>
          <p:cNvSpPr/>
          <p:nvPr/>
        </p:nvSpPr>
        <p:spPr>
          <a:xfrm>
            <a:off x="8646914" y="5085308"/>
            <a:ext cx="505569" cy="642938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688"/>
              </a:lnSpc>
              <a:buNone/>
            </a:pPr>
            <a:r>
              <a:rPr lang="en-US" sz="1125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자연스러운 노출</a:t>
            </a:r>
            <a:endParaRPr lang="en-US" sz="1125" dirty="0"/>
          </a:p>
        </p:txBody>
      </p:sp>
      <p:sp>
        <p:nvSpPr>
          <p:cNvPr id="88" name="Text 59"/>
          <p:cNvSpPr/>
          <p:nvPr/>
        </p:nvSpPr>
        <p:spPr>
          <a:xfrm>
            <a:off x="9438233" y="5263902"/>
            <a:ext cx="228600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250"/>
              </a:lnSpc>
              <a:buNone/>
            </a:pPr>
            <a:r>
              <a:rPr lang="en-US" sz="1500" dirty="0">
                <a:solidFill>
                  <a:srgbClr val="FF6A3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★</a:t>
            </a:r>
            <a:endParaRPr lang="en-US" sz="1500" dirty="0"/>
          </a:p>
        </p:txBody>
      </p:sp>
      <p:sp>
        <p:nvSpPr>
          <p:cNvPr id="89" name="Text 60"/>
          <p:cNvSpPr/>
          <p:nvPr/>
        </p:nvSpPr>
        <p:spPr>
          <a:xfrm>
            <a:off x="9676358" y="5263902"/>
            <a:ext cx="228600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250"/>
              </a:lnSpc>
              <a:buNone/>
            </a:pPr>
            <a:r>
              <a:rPr lang="en-US" sz="1500" dirty="0">
                <a:solidFill>
                  <a:srgbClr val="FF6A3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★</a:t>
            </a:r>
            <a:endParaRPr lang="en-US" sz="1500" dirty="0"/>
          </a:p>
        </p:txBody>
      </p:sp>
      <p:sp>
        <p:nvSpPr>
          <p:cNvPr id="90" name="Text 61"/>
          <p:cNvSpPr/>
          <p:nvPr/>
        </p:nvSpPr>
        <p:spPr>
          <a:xfrm>
            <a:off x="9914483" y="5263902"/>
            <a:ext cx="228600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250"/>
              </a:lnSpc>
              <a:buNone/>
            </a:pPr>
            <a:r>
              <a:rPr lang="en-US" sz="1500" dirty="0">
                <a:solidFill>
                  <a:srgbClr val="E0E0E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★</a:t>
            </a:r>
            <a:endParaRPr lang="en-US" sz="1500" dirty="0"/>
          </a:p>
        </p:txBody>
      </p:sp>
      <p:sp>
        <p:nvSpPr>
          <p:cNvPr id="91" name="Text 62"/>
          <p:cNvSpPr/>
          <p:nvPr/>
        </p:nvSpPr>
        <p:spPr>
          <a:xfrm>
            <a:off x="10152608" y="5263902"/>
            <a:ext cx="228600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250"/>
              </a:lnSpc>
              <a:buNone/>
            </a:pPr>
            <a:r>
              <a:rPr lang="en-US" sz="1500" dirty="0">
                <a:solidFill>
                  <a:srgbClr val="E0E0E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★</a:t>
            </a:r>
            <a:endParaRPr lang="en-US" sz="1500" dirty="0"/>
          </a:p>
        </p:txBody>
      </p:sp>
      <p:sp>
        <p:nvSpPr>
          <p:cNvPr id="92" name="Text 63"/>
          <p:cNvSpPr/>
          <p:nvPr/>
        </p:nvSpPr>
        <p:spPr>
          <a:xfrm>
            <a:off x="10390733" y="5263902"/>
            <a:ext cx="228600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250"/>
              </a:lnSpc>
              <a:buNone/>
            </a:pPr>
            <a:r>
              <a:rPr lang="en-US" sz="1500" dirty="0">
                <a:solidFill>
                  <a:srgbClr val="E0E0E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★</a:t>
            </a:r>
            <a:endParaRPr lang="en-US" sz="1500" dirty="0"/>
          </a:p>
        </p:txBody>
      </p:sp>
      <p:sp>
        <p:nvSpPr>
          <p:cNvPr id="93" name="Text 64"/>
          <p:cNvSpPr/>
          <p:nvPr/>
        </p:nvSpPr>
        <p:spPr>
          <a:xfrm>
            <a:off x="10705058" y="5192464"/>
            <a:ext cx="505867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688"/>
              </a:lnSpc>
              <a:buNone/>
            </a:pPr>
            <a:r>
              <a:rPr lang="en-US" sz="1125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배너 광고</a:t>
            </a:r>
            <a:endParaRPr lang="en-US" sz="1125" dirty="0"/>
          </a:p>
        </p:txBody>
      </p:sp>
      <p:sp>
        <p:nvSpPr>
          <p:cNvPr id="94" name="Text 65"/>
          <p:cNvSpPr/>
          <p:nvPr/>
        </p:nvSpPr>
        <p:spPr>
          <a:xfrm>
            <a:off x="11563350" y="6467475"/>
            <a:ext cx="525780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75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14 / 20</a:t>
            </a:r>
            <a:endParaRPr lang="en-US" sz="105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710565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710565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250" y="381000"/>
            <a:ext cx="4343400" cy="670471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6250" y="438150"/>
            <a:ext cx="400050" cy="400050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6250" y="1389608"/>
            <a:ext cx="266700" cy="209550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6250" y="1794421"/>
            <a:ext cx="5429250" cy="1524000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6750" y="2442121"/>
            <a:ext cx="266700" cy="266700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72000" y="1984921"/>
            <a:ext cx="1143000" cy="1143000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6250" y="3461296"/>
            <a:ext cx="5429250" cy="1524000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66750" y="4108996"/>
            <a:ext cx="266700" cy="266700"/>
          </a:xfrm>
          <a:prstGeom prst="rect">
            <a:avLst/>
          </a:prstGeom>
        </p:spPr>
      </p:pic>
      <p:pic>
        <p:nvPicPr>
          <p:cNvPr id="12" name="Image 10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72000" y="3651796"/>
            <a:ext cx="1143000" cy="1143000"/>
          </a:xfrm>
          <a:prstGeom prst="rect">
            <a:avLst/>
          </a:prstGeom>
        </p:spPr>
      </p:pic>
      <p:pic>
        <p:nvPicPr>
          <p:cNvPr id="13" name="Image 11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76250" y="5128171"/>
            <a:ext cx="5429250" cy="1524000"/>
          </a:xfrm>
          <a:prstGeom prst="rect">
            <a:avLst/>
          </a:prstGeom>
        </p:spPr>
      </p:pic>
      <p:pic>
        <p:nvPicPr>
          <p:cNvPr id="14" name="Image 12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66750" y="5775871"/>
            <a:ext cx="333375" cy="266700"/>
          </a:xfrm>
          <a:prstGeom prst="rect">
            <a:avLst/>
          </a:prstGeom>
        </p:spPr>
      </p:pic>
      <p:pic>
        <p:nvPicPr>
          <p:cNvPr id="15" name="Image 13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572000" y="5318671"/>
            <a:ext cx="1143000" cy="1143000"/>
          </a:xfrm>
          <a:prstGeom prst="rect">
            <a:avLst/>
          </a:prstGeom>
        </p:spPr>
      </p:pic>
      <p:pic>
        <p:nvPicPr>
          <p:cNvPr id="16" name="Image 14" descr="preencoded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286500" y="1389608"/>
            <a:ext cx="238125" cy="209550"/>
          </a:xfrm>
          <a:prstGeom prst="rect">
            <a:avLst/>
          </a:prstGeom>
        </p:spPr>
      </p:pic>
      <p:pic>
        <p:nvPicPr>
          <p:cNvPr id="17" name="Image 15" descr="preencoded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286500" y="1794421"/>
            <a:ext cx="5429250" cy="1524000"/>
          </a:xfrm>
          <a:prstGeom prst="rect">
            <a:avLst/>
          </a:prstGeom>
        </p:spPr>
      </p:pic>
      <p:pic>
        <p:nvPicPr>
          <p:cNvPr id="18" name="Image 16" descr="preencoded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477000" y="2442121"/>
            <a:ext cx="333375" cy="266700"/>
          </a:xfrm>
          <a:prstGeom prst="rect">
            <a:avLst/>
          </a:prstGeom>
        </p:spPr>
      </p:pic>
      <p:pic>
        <p:nvPicPr>
          <p:cNvPr id="19" name="Image 17" descr="preencoded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0382250" y="1984921"/>
            <a:ext cx="1143000" cy="1143000"/>
          </a:xfrm>
          <a:prstGeom prst="rect">
            <a:avLst/>
          </a:prstGeom>
        </p:spPr>
      </p:pic>
      <p:pic>
        <p:nvPicPr>
          <p:cNvPr id="20" name="Image 18" descr="preencoded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286500" y="3461296"/>
            <a:ext cx="5429250" cy="1524000"/>
          </a:xfrm>
          <a:prstGeom prst="rect">
            <a:avLst/>
          </a:prstGeom>
        </p:spPr>
      </p:pic>
      <p:pic>
        <p:nvPicPr>
          <p:cNvPr id="21" name="Image 19" descr="preencoded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477000" y="4108996"/>
            <a:ext cx="266700" cy="266700"/>
          </a:xfrm>
          <a:prstGeom prst="rect">
            <a:avLst/>
          </a:prstGeom>
        </p:spPr>
      </p:pic>
      <p:pic>
        <p:nvPicPr>
          <p:cNvPr id="22" name="Image 20" descr="preencoded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0382250" y="3651796"/>
            <a:ext cx="1143000" cy="1143000"/>
          </a:xfrm>
          <a:prstGeom prst="rect">
            <a:avLst/>
          </a:prstGeom>
        </p:spPr>
      </p:pic>
      <p:pic>
        <p:nvPicPr>
          <p:cNvPr id="23" name="Image 21" descr="preencoded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286500" y="5128171"/>
            <a:ext cx="5429250" cy="1524000"/>
          </a:xfrm>
          <a:prstGeom prst="rect">
            <a:avLst/>
          </a:prstGeom>
        </p:spPr>
      </p:pic>
      <p:pic>
        <p:nvPicPr>
          <p:cNvPr id="24" name="Image 22" descr="preencoded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477000" y="5775871"/>
            <a:ext cx="304800" cy="266700"/>
          </a:xfrm>
          <a:prstGeom prst="rect">
            <a:avLst/>
          </a:prstGeom>
        </p:spPr>
      </p:pic>
      <p:pic>
        <p:nvPicPr>
          <p:cNvPr id="25" name="Image 23" descr="preencoded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0382250" y="5318671"/>
            <a:ext cx="1143000" cy="1143000"/>
          </a:xfrm>
          <a:prstGeom prst="rect">
            <a:avLst/>
          </a:prstGeom>
        </p:spPr>
      </p:pic>
      <p:sp>
        <p:nvSpPr>
          <p:cNvPr id="26" name="Text 0"/>
          <p:cNvSpPr/>
          <p:nvPr/>
        </p:nvSpPr>
        <p:spPr>
          <a:xfrm>
            <a:off x="1019175" y="381000"/>
            <a:ext cx="5212080" cy="670471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3780"/>
              </a:lnSpc>
              <a:buNone/>
            </a:pPr>
            <a:r>
              <a:rPr lang="en-US" sz="3150" b="1" dirty="0">
                <a:solidFill>
                  <a:srgbClr val="FF6A3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주요 지표 및 예상 성과</a:t>
            </a:r>
            <a:endParaRPr lang="en-US" sz="3150" dirty="0"/>
          </a:p>
        </p:txBody>
      </p:sp>
      <p:sp>
        <p:nvSpPr>
          <p:cNvPr id="27" name="Text 1"/>
          <p:cNvSpPr/>
          <p:nvPr/>
        </p:nvSpPr>
        <p:spPr>
          <a:xfrm>
            <a:off x="838200" y="1337221"/>
            <a:ext cx="5429250" cy="314325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475"/>
              </a:lnSpc>
              <a:buNone/>
            </a:pPr>
            <a:r>
              <a:rPr lang="en-US" sz="1650" b="1" dirty="0">
                <a:solidFill>
                  <a:srgbClr val="20202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사용자 지표</a:t>
            </a:r>
            <a:endParaRPr lang="en-US" sz="1650" dirty="0"/>
          </a:p>
        </p:txBody>
      </p:sp>
      <p:sp>
        <p:nvSpPr>
          <p:cNvPr id="28" name="Text 2"/>
          <p:cNvSpPr/>
          <p:nvPr/>
        </p:nvSpPr>
        <p:spPr>
          <a:xfrm>
            <a:off x="1076325" y="2115443"/>
            <a:ext cx="3495675" cy="257175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025"/>
              </a:lnSpc>
              <a:buNone/>
            </a:pPr>
            <a:r>
              <a:rPr lang="en-US" sz="1350" b="1" dirty="0">
                <a:solidFill>
                  <a:srgbClr val="33333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평균 체류 시간</a:t>
            </a:r>
            <a:endParaRPr lang="en-US" sz="1350" dirty="0"/>
          </a:p>
        </p:txBody>
      </p:sp>
      <p:sp>
        <p:nvSpPr>
          <p:cNvPr id="29" name="Text 3"/>
          <p:cNvSpPr/>
          <p:nvPr/>
        </p:nvSpPr>
        <p:spPr>
          <a:xfrm>
            <a:off x="1076325" y="2420243"/>
            <a:ext cx="349567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700"/>
              </a:lnSpc>
              <a:buNone/>
            </a:pPr>
            <a:r>
              <a:rPr lang="en-US" sz="1800" b="1" dirty="0">
                <a:solidFill>
                  <a:srgbClr val="FF6A3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10분</a:t>
            </a:r>
            <a:endParaRPr lang="en-US" sz="1800" dirty="0"/>
          </a:p>
        </p:txBody>
      </p:sp>
      <p:sp>
        <p:nvSpPr>
          <p:cNvPr id="30" name="Text 4"/>
          <p:cNvSpPr/>
          <p:nvPr/>
        </p:nvSpPr>
        <p:spPr>
          <a:xfrm>
            <a:off x="1076325" y="2810768"/>
            <a:ext cx="4194810" cy="18663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47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사용자가 한 번의 세션에서 플랫폼에 평균적으로 체류하는 시간</a:t>
            </a:r>
            <a:endParaRPr lang="en-US" sz="1050" dirty="0"/>
          </a:p>
        </p:txBody>
      </p:sp>
      <p:sp>
        <p:nvSpPr>
          <p:cNvPr id="31" name="Text 5"/>
          <p:cNvSpPr/>
          <p:nvPr/>
        </p:nvSpPr>
        <p:spPr>
          <a:xfrm>
            <a:off x="1076325" y="3782318"/>
            <a:ext cx="3495675" cy="257175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025"/>
              </a:lnSpc>
              <a:buNone/>
            </a:pPr>
            <a:r>
              <a:rPr lang="en-US" sz="1350" b="1" dirty="0">
                <a:solidFill>
                  <a:srgbClr val="33333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재방문율</a:t>
            </a:r>
            <a:endParaRPr lang="en-US" sz="1350" dirty="0"/>
          </a:p>
        </p:txBody>
      </p:sp>
      <p:sp>
        <p:nvSpPr>
          <p:cNvPr id="32" name="Text 6"/>
          <p:cNvSpPr/>
          <p:nvPr/>
        </p:nvSpPr>
        <p:spPr>
          <a:xfrm>
            <a:off x="1076325" y="4087118"/>
            <a:ext cx="349567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700"/>
              </a:lnSpc>
              <a:buNone/>
            </a:pPr>
            <a:r>
              <a:rPr lang="en-US" sz="1800" b="1" dirty="0">
                <a:solidFill>
                  <a:srgbClr val="FF6A3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70%</a:t>
            </a:r>
            <a:endParaRPr lang="en-US" sz="1800" dirty="0"/>
          </a:p>
        </p:txBody>
      </p:sp>
      <p:sp>
        <p:nvSpPr>
          <p:cNvPr id="33" name="Text 7"/>
          <p:cNvSpPr/>
          <p:nvPr/>
        </p:nvSpPr>
        <p:spPr>
          <a:xfrm>
            <a:off x="1076325" y="4477643"/>
            <a:ext cx="4194810" cy="18663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47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일일 사용자 중 다음 날 다시 플랫폼에 방문하는 비율</a:t>
            </a:r>
            <a:endParaRPr lang="en-US" sz="1050" dirty="0"/>
          </a:p>
        </p:txBody>
      </p:sp>
      <p:sp>
        <p:nvSpPr>
          <p:cNvPr id="34" name="Text 8"/>
          <p:cNvSpPr/>
          <p:nvPr/>
        </p:nvSpPr>
        <p:spPr>
          <a:xfrm>
            <a:off x="1143000" y="5449193"/>
            <a:ext cx="3429000" cy="257175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025"/>
              </a:lnSpc>
              <a:buNone/>
            </a:pPr>
            <a:r>
              <a:rPr lang="en-US" sz="1350" b="1" dirty="0">
                <a:solidFill>
                  <a:srgbClr val="33333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일일 활성 사용자</a:t>
            </a:r>
            <a:endParaRPr lang="en-US" sz="1350" dirty="0"/>
          </a:p>
        </p:txBody>
      </p:sp>
      <p:sp>
        <p:nvSpPr>
          <p:cNvPr id="35" name="Text 9"/>
          <p:cNvSpPr/>
          <p:nvPr/>
        </p:nvSpPr>
        <p:spPr>
          <a:xfrm>
            <a:off x="1143000" y="5753993"/>
            <a:ext cx="342900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700"/>
              </a:lnSpc>
              <a:buNone/>
            </a:pPr>
            <a:r>
              <a:rPr lang="en-US" sz="1800" b="1" dirty="0">
                <a:solidFill>
                  <a:srgbClr val="FF6A3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1,000명</a:t>
            </a:r>
            <a:endParaRPr lang="en-US" sz="1800" dirty="0"/>
          </a:p>
        </p:txBody>
      </p:sp>
      <p:sp>
        <p:nvSpPr>
          <p:cNvPr id="36" name="Text 10"/>
          <p:cNvSpPr/>
          <p:nvPr/>
        </p:nvSpPr>
        <p:spPr>
          <a:xfrm>
            <a:off x="1143000" y="6144518"/>
            <a:ext cx="3429000" cy="18663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47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매일 플랫폼을 이용하는 독립 사용자 수</a:t>
            </a:r>
            <a:endParaRPr lang="en-US" sz="1050" dirty="0"/>
          </a:p>
        </p:txBody>
      </p:sp>
      <p:sp>
        <p:nvSpPr>
          <p:cNvPr id="37" name="Text 11"/>
          <p:cNvSpPr/>
          <p:nvPr/>
        </p:nvSpPr>
        <p:spPr>
          <a:xfrm>
            <a:off x="6619875" y="1337221"/>
            <a:ext cx="5429250" cy="314325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475"/>
              </a:lnSpc>
              <a:buNone/>
            </a:pPr>
            <a:r>
              <a:rPr lang="en-US" sz="1650" b="1" dirty="0">
                <a:solidFill>
                  <a:srgbClr val="20202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비즈니스 지표</a:t>
            </a:r>
            <a:endParaRPr lang="en-US" sz="1650" dirty="0"/>
          </a:p>
        </p:txBody>
      </p:sp>
      <p:sp>
        <p:nvSpPr>
          <p:cNvPr id="38" name="Text 12"/>
          <p:cNvSpPr/>
          <p:nvPr/>
        </p:nvSpPr>
        <p:spPr>
          <a:xfrm>
            <a:off x="6953250" y="2115443"/>
            <a:ext cx="3429000" cy="257175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025"/>
              </a:lnSpc>
              <a:buNone/>
            </a:pPr>
            <a:r>
              <a:rPr lang="en-US" sz="1350" b="1" dirty="0">
                <a:solidFill>
                  <a:srgbClr val="33333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LTV/CAC 비율</a:t>
            </a:r>
            <a:endParaRPr lang="en-US" sz="1350" dirty="0"/>
          </a:p>
        </p:txBody>
      </p:sp>
      <p:sp>
        <p:nvSpPr>
          <p:cNvPr id="39" name="Text 13"/>
          <p:cNvSpPr/>
          <p:nvPr/>
        </p:nvSpPr>
        <p:spPr>
          <a:xfrm>
            <a:off x="6953250" y="2420243"/>
            <a:ext cx="342900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700"/>
              </a:lnSpc>
              <a:buNone/>
            </a:pPr>
            <a:r>
              <a:rPr lang="en-US" sz="1800" b="1" dirty="0">
                <a:solidFill>
                  <a:srgbClr val="FF6A3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4.8</a:t>
            </a:r>
            <a:endParaRPr lang="en-US" sz="1800" dirty="0"/>
          </a:p>
        </p:txBody>
      </p:sp>
      <p:sp>
        <p:nvSpPr>
          <p:cNvPr id="40" name="Text 14"/>
          <p:cNvSpPr/>
          <p:nvPr/>
        </p:nvSpPr>
        <p:spPr>
          <a:xfrm>
            <a:off x="6953250" y="2810768"/>
            <a:ext cx="4114800" cy="18663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47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고객 생애 가치 대비 acquisition 비용의 비율</a:t>
            </a:r>
            <a:endParaRPr lang="en-US" sz="1050" dirty="0"/>
          </a:p>
        </p:txBody>
      </p:sp>
      <p:sp>
        <p:nvSpPr>
          <p:cNvPr id="41" name="Text 15"/>
          <p:cNvSpPr/>
          <p:nvPr/>
        </p:nvSpPr>
        <p:spPr>
          <a:xfrm>
            <a:off x="6886575" y="3782318"/>
            <a:ext cx="3495675" cy="257175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025"/>
              </a:lnSpc>
              <a:buNone/>
            </a:pPr>
            <a:r>
              <a:rPr lang="en-US" sz="1350" b="1" dirty="0">
                <a:solidFill>
                  <a:srgbClr val="33333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월별 성장률</a:t>
            </a:r>
            <a:endParaRPr lang="en-US" sz="1350" dirty="0"/>
          </a:p>
        </p:txBody>
      </p:sp>
      <p:sp>
        <p:nvSpPr>
          <p:cNvPr id="42" name="Text 16"/>
          <p:cNvSpPr/>
          <p:nvPr/>
        </p:nvSpPr>
        <p:spPr>
          <a:xfrm>
            <a:off x="6886575" y="4087118"/>
            <a:ext cx="349567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700"/>
              </a:lnSpc>
              <a:buNone/>
            </a:pPr>
            <a:r>
              <a:rPr lang="en-US" sz="1800" b="1" dirty="0">
                <a:solidFill>
                  <a:srgbClr val="FF6A3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25%</a:t>
            </a:r>
            <a:endParaRPr lang="en-US" sz="1800" dirty="0"/>
          </a:p>
        </p:txBody>
      </p:sp>
      <p:sp>
        <p:nvSpPr>
          <p:cNvPr id="43" name="Text 17"/>
          <p:cNvSpPr/>
          <p:nvPr/>
        </p:nvSpPr>
        <p:spPr>
          <a:xfrm>
            <a:off x="6886575" y="4477643"/>
            <a:ext cx="3495675" cy="18663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47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매월 사용자 수 및 거래량의 증가율</a:t>
            </a:r>
            <a:endParaRPr lang="en-US" sz="1050" dirty="0"/>
          </a:p>
        </p:txBody>
      </p:sp>
      <p:sp>
        <p:nvSpPr>
          <p:cNvPr id="44" name="Text 18"/>
          <p:cNvSpPr/>
          <p:nvPr/>
        </p:nvSpPr>
        <p:spPr>
          <a:xfrm>
            <a:off x="6924675" y="5449193"/>
            <a:ext cx="3457575" cy="257175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025"/>
              </a:lnSpc>
              <a:buNone/>
            </a:pPr>
            <a:r>
              <a:rPr lang="en-US" sz="1350" b="1" dirty="0">
                <a:solidFill>
                  <a:srgbClr val="33333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월간 예상 매출</a:t>
            </a:r>
            <a:endParaRPr lang="en-US" sz="1350" dirty="0"/>
          </a:p>
        </p:txBody>
      </p:sp>
      <p:sp>
        <p:nvSpPr>
          <p:cNvPr id="45" name="Text 19"/>
          <p:cNvSpPr/>
          <p:nvPr/>
        </p:nvSpPr>
        <p:spPr>
          <a:xfrm>
            <a:off x="6924675" y="5753993"/>
            <a:ext cx="345757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700"/>
              </a:lnSpc>
              <a:buNone/>
            </a:pPr>
            <a:r>
              <a:rPr lang="en-US" sz="1800" b="1" dirty="0">
                <a:solidFill>
                  <a:srgbClr val="FF6A3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425만원</a:t>
            </a:r>
            <a:endParaRPr lang="en-US" sz="1800" dirty="0"/>
          </a:p>
        </p:txBody>
      </p:sp>
      <p:sp>
        <p:nvSpPr>
          <p:cNvPr id="46" name="Text 20"/>
          <p:cNvSpPr/>
          <p:nvPr/>
        </p:nvSpPr>
        <p:spPr>
          <a:xfrm>
            <a:off x="6924675" y="6144518"/>
            <a:ext cx="4149090" cy="18663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47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광고 수수료, 프리미엄 노출, 포인트 환급 수수료</a:t>
            </a:r>
            <a:endParaRPr lang="en-US" sz="1050" dirty="0"/>
          </a:p>
        </p:txBody>
      </p:sp>
      <p:sp>
        <p:nvSpPr>
          <p:cNvPr id="47" name="Text 21"/>
          <p:cNvSpPr/>
          <p:nvPr/>
        </p:nvSpPr>
        <p:spPr>
          <a:xfrm>
            <a:off x="11630025" y="304800"/>
            <a:ext cx="285750" cy="466725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250"/>
              </a:lnSpc>
              <a:buNone/>
            </a:pPr>
            <a:r>
              <a:rPr lang="en-US" sz="1500" dirty="0">
                <a:solidFill>
                  <a:srgbClr val="FF6A3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2026</a:t>
            </a:r>
            <a:endParaRPr lang="en-US" sz="1500" dirty="0"/>
          </a:p>
        </p:txBody>
      </p:sp>
      <p:sp>
        <p:nvSpPr>
          <p:cNvPr id="48" name="Text 22"/>
          <p:cNvSpPr/>
          <p:nvPr/>
        </p:nvSpPr>
        <p:spPr>
          <a:xfrm>
            <a:off x="11410950" y="6572250"/>
            <a:ext cx="5715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FF6A3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15 / 20</a:t>
            </a:r>
            <a:endParaRPr lang="en-US" sz="12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952500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500" y="390525"/>
            <a:ext cx="342900" cy="342900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500" y="1809750"/>
            <a:ext cx="5372100" cy="3581400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0100" y="2076450"/>
            <a:ext cx="285750" cy="228600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93469" y="2514600"/>
            <a:ext cx="114300" cy="152400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0100" y="2990850"/>
            <a:ext cx="4914900" cy="762000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78301" y="3924300"/>
            <a:ext cx="114300" cy="152400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00100" y="4400550"/>
            <a:ext cx="4914900" cy="762000"/>
          </a:xfrm>
          <a:prstGeom prst="rect">
            <a:avLst/>
          </a:prstGeom>
        </p:spPr>
      </p:pic>
      <p:pic>
        <p:nvPicPr>
          <p:cNvPr id="12" name="Image 10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248400" y="1809750"/>
            <a:ext cx="5372100" cy="3581400"/>
          </a:xfrm>
          <a:prstGeom prst="rect">
            <a:avLst/>
          </a:prstGeom>
        </p:spPr>
      </p:pic>
      <p:pic>
        <p:nvPicPr>
          <p:cNvPr id="13" name="Image 11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477000" y="2076450"/>
            <a:ext cx="257175" cy="228600"/>
          </a:xfrm>
          <a:prstGeom prst="rect">
            <a:avLst/>
          </a:prstGeom>
        </p:spPr>
      </p:pic>
      <p:pic>
        <p:nvPicPr>
          <p:cNvPr id="14" name="Image 12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570369" y="2514600"/>
            <a:ext cx="114300" cy="152400"/>
          </a:xfrm>
          <a:prstGeom prst="rect">
            <a:avLst/>
          </a:prstGeom>
        </p:spPr>
      </p:pic>
      <p:pic>
        <p:nvPicPr>
          <p:cNvPr id="15" name="Image 13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477000" y="2990850"/>
            <a:ext cx="4914900" cy="762000"/>
          </a:xfrm>
          <a:prstGeom prst="rect">
            <a:avLst/>
          </a:prstGeom>
        </p:spPr>
      </p:pic>
      <p:pic>
        <p:nvPicPr>
          <p:cNvPr id="16" name="Image 14" descr="preencoded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477000" y="4210050"/>
            <a:ext cx="2400300" cy="685800"/>
          </a:xfrm>
          <a:prstGeom prst="rect">
            <a:avLst/>
          </a:prstGeom>
        </p:spPr>
      </p:pic>
      <p:pic>
        <p:nvPicPr>
          <p:cNvPr id="17" name="Image 15" descr="preencoded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991600" y="4210050"/>
            <a:ext cx="2400300" cy="685800"/>
          </a:xfrm>
          <a:prstGeom prst="rect">
            <a:avLst/>
          </a:prstGeom>
        </p:spPr>
      </p:pic>
      <p:pic>
        <p:nvPicPr>
          <p:cNvPr id="18" name="Image 16" descr="preencoded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71500" y="5695950"/>
            <a:ext cx="11049000" cy="571500"/>
          </a:xfrm>
          <a:prstGeom prst="rect">
            <a:avLst/>
          </a:prstGeom>
        </p:spPr>
      </p:pic>
      <p:pic>
        <p:nvPicPr>
          <p:cNvPr id="19" name="Image 17" descr="preencoded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23900" y="5848350"/>
            <a:ext cx="142875" cy="266700"/>
          </a:xfrm>
          <a:prstGeom prst="rect">
            <a:avLst/>
          </a:prstGeom>
        </p:spPr>
      </p:pic>
      <p:pic>
        <p:nvPicPr>
          <p:cNvPr id="20" name="Image 18" descr="preencoded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0" y="6381750"/>
            <a:ext cx="12192000" cy="476250"/>
          </a:xfrm>
          <a:prstGeom prst="rect">
            <a:avLst/>
          </a:prstGeom>
        </p:spPr>
      </p:pic>
      <p:sp>
        <p:nvSpPr>
          <p:cNvPr id="21" name="Text 0"/>
          <p:cNvSpPr/>
          <p:nvPr/>
        </p:nvSpPr>
        <p:spPr>
          <a:xfrm>
            <a:off x="1028700" y="381000"/>
            <a:ext cx="3246299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FF6A3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예상 성과 결과</a:t>
            </a:r>
            <a:endParaRPr lang="en-US" sz="2700" dirty="0"/>
          </a:p>
        </p:txBody>
      </p:sp>
      <p:sp>
        <p:nvSpPr>
          <p:cNvPr id="22" name="Text 1"/>
          <p:cNvSpPr/>
          <p:nvPr/>
        </p:nvSpPr>
        <p:spPr>
          <a:xfrm>
            <a:off x="10991314" y="438150"/>
            <a:ext cx="629186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r" indent="0" marL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16 / 20</a:t>
            </a:r>
            <a:endParaRPr lang="en-US" sz="1350" dirty="0"/>
          </a:p>
        </p:txBody>
      </p:sp>
      <p:sp>
        <p:nvSpPr>
          <p:cNvPr id="23" name="Text 2"/>
          <p:cNvSpPr/>
          <p:nvPr/>
        </p:nvSpPr>
        <p:spPr>
          <a:xfrm>
            <a:off x="571500" y="1238250"/>
            <a:ext cx="110490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리워들(Rewardle) 도입 후 기대되는 핵심 성과 지표 및 결과입니다.</a:t>
            </a:r>
            <a:endParaRPr lang="en-US" sz="1350" dirty="0"/>
          </a:p>
        </p:txBody>
      </p:sp>
      <p:sp>
        <p:nvSpPr>
          <p:cNvPr id="24" name="Text 3"/>
          <p:cNvSpPr/>
          <p:nvPr/>
        </p:nvSpPr>
        <p:spPr>
          <a:xfrm>
            <a:off x="1200150" y="2038350"/>
            <a:ext cx="49149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FF6A3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사용자 증가</a:t>
            </a:r>
            <a:endParaRPr lang="en-US" sz="1800" dirty="0"/>
          </a:p>
        </p:txBody>
      </p:sp>
      <p:sp>
        <p:nvSpPr>
          <p:cNvPr id="25" name="Text 4"/>
          <p:cNvSpPr/>
          <p:nvPr/>
        </p:nvSpPr>
        <p:spPr>
          <a:xfrm>
            <a:off x="800100" y="2495550"/>
            <a:ext cx="189988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일일 활성 사용자(DAU)</a:t>
            </a:r>
            <a:endParaRPr lang="en-US" sz="1200" dirty="0"/>
          </a:p>
        </p:txBody>
      </p:sp>
      <p:sp>
        <p:nvSpPr>
          <p:cNvPr id="26" name="Text 5"/>
          <p:cNvSpPr/>
          <p:nvPr/>
        </p:nvSpPr>
        <p:spPr>
          <a:xfrm>
            <a:off x="5045869" y="2495550"/>
            <a:ext cx="985838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16A34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10배 증가</a:t>
            </a:r>
            <a:endParaRPr lang="en-US" sz="1200" dirty="0"/>
          </a:p>
        </p:txBody>
      </p:sp>
      <p:sp>
        <p:nvSpPr>
          <p:cNvPr id="27" name="Text 6"/>
          <p:cNvSpPr/>
          <p:nvPr/>
        </p:nvSpPr>
        <p:spPr>
          <a:xfrm>
            <a:off x="800100" y="2762250"/>
            <a:ext cx="1236583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Phase 2: 1,000명</a:t>
            </a:r>
            <a:endParaRPr lang="en-US" sz="1050" dirty="0"/>
          </a:p>
        </p:txBody>
      </p:sp>
      <p:sp>
        <p:nvSpPr>
          <p:cNvPr id="28" name="Text 7"/>
          <p:cNvSpPr/>
          <p:nvPr/>
        </p:nvSpPr>
        <p:spPr>
          <a:xfrm>
            <a:off x="4610249" y="2762250"/>
            <a:ext cx="1325701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Phase 3: 10,000명</a:t>
            </a:r>
            <a:endParaRPr lang="en-US" sz="1050" dirty="0"/>
          </a:p>
        </p:txBody>
      </p:sp>
      <p:sp>
        <p:nvSpPr>
          <p:cNvPr id="29" name="Text 8"/>
          <p:cNvSpPr/>
          <p:nvPr/>
        </p:nvSpPr>
        <p:spPr>
          <a:xfrm>
            <a:off x="800100" y="3905250"/>
            <a:ext cx="1920061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월간 활성 사용자(MAU)</a:t>
            </a:r>
            <a:endParaRPr lang="en-US" sz="1200" dirty="0"/>
          </a:p>
        </p:txBody>
      </p:sp>
      <p:sp>
        <p:nvSpPr>
          <p:cNvPr id="30" name="Text 9"/>
          <p:cNvSpPr/>
          <p:nvPr/>
        </p:nvSpPr>
        <p:spPr>
          <a:xfrm>
            <a:off x="5130701" y="3905250"/>
            <a:ext cx="884039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16A34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5배 증가</a:t>
            </a:r>
            <a:endParaRPr lang="en-US" sz="1200" dirty="0"/>
          </a:p>
        </p:txBody>
      </p:sp>
      <p:sp>
        <p:nvSpPr>
          <p:cNvPr id="31" name="Text 10"/>
          <p:cNvSpPr/>
          <p:nvPr/>
        </p:nvSpPr>
        <p:spPr>
          <a:xfrm>
            <a:off x="800100" y="4171950"/>
            <a:ext cx="1236583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Phase 2: 5,000명</a:t>
            </a:r>
            <a:endParaRPr lang="en-US" sz="1050" dirty="0"/>
          </a:p>
        </p:txBody>
      </p:sp>
      <p:sp>
        <p:nvSpPr>
          <p:cNvPr id="32" name="Text 11"/>
          <p:cNvSpPr/>
          <p:nvPr/>
        </p:nvSpPr>
        <p:spPr>
          <a:xfrm>
            <a:off x="4610249" y="4171950"/>
            <a:ext cx="1325701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Phase 3: 50,000명</a:t>
            </a:r>
            <a:endParaRPr lang="en-US" sz="1050" dirty="0"/>
          </a:p>
        </p:txBody>
      </p:sp>
      <p:sp>
        <p:nvSpPr>
          <p:cNvPr id="33" name="Text 12"/>
          <p:cNvSpPr/>
          <p:nvPr/>
        </p:nvSpPr>
        <p:spPr>
          <a:xfrm>
            <a:off x="6848475" y="2038350"/>
            <a:ext cx="49149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FF6A3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비즈니스 성장</a:t>
            </a:r>
            <a:endParaRPr lang="en-US" sz="1800" dirty="0"/>
          </a:p>
        </p:txBody>
      </p:sp>
      <p:sp>
        <p:nvSpPr>
          <p:cNvPr id="34" name="Text 13"/>
          <p:cNvSpPr/>
          <p:nvPr/>
        </p:nvSpPr>
        <p:spPr>
          <a:xfrm>
            <a:off x="6477000" y="2495550"/>
            <a:ext cx="1331059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등록된 자영업자</a:t>
            </a:r>
            <a:endParaRPr lang="en-US" sz="1200" dirty="0"/>
          </a:p>
        </p:txBody>
      </p:sp>
      <p:sp>
        <p:nvSpPr>
          <p:cNvPr id="35" name="Text 14"/>
          <p:cNvSpPr/>
          <p:nvPr/>
        </p:nvSpPr>
        <p:spPr>
          <a:xfrm>
            <a:off x="10722769" y="2495550"/>
            <a:ext cx="985838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16A34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10배 증가</a:t>
            </a:r>
            <a:endParaRPr lang="en-US" sz="1200" dirty="0"/>
          </a:p>
        </p:txBody>
      </p:sp>
      <p:sp>
        <p:nvSpPr>
          <p:cNvPr id="36" name="Text 15"/>
          <p:cNvSpPr/>
          <p:nvPr/>
        </p:nvSpPr>
        <p:spPr>
          <a:xfrm>
            <a:off x="6477000" y="2762250"/>
            <a:ext cx="1014234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Phase 2: 50곳</a:t>
            </a:r>
            <a:endParaRPr lang="en-US" sz="1050" dirty="0"/>
          </a:p>
        </p:txBody>
      </p:sp>
      <p:sp>
        <p:nvSpPr>
          <p:cNvPr id="37" name="Text 16"/>
          <p:cNvSpPr/>
          <p:nvPr/>
        </p:nvSpPr>
        <p:spPr>
          <a:xfrm>
            <a:off x="10472589" y="2762250"/>
            <a:ext cx="1103174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Phase 3: 500곳</a:t>
            </a:r>
            <a:endParaRPr lang="en-US" sz="1050" dirty="0"/>
          </a:p>
        </p:txBody>
      </p:sp>
      <p:sp>
        <p:nvSpPr>
          <p:cNvPr id="38" name="Text 17"/>
          <p:cNvSpPr/>
          <p:nvPr/>
        </p:nvSpPr>
        <p:spPr>
          <a:xfrm>
            <a:off x="6477000" y="3905250"/>
            <a:ext cx="49149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월간 재무 성과</a:t>
            </a:r>
            <a:endParaRPr lang="en-US" sz="1200" dirty="0"/>
          </a:p>
        </p:txBody>
      </p:sp>
      <p:sp>
        <p:nvSpPr>
          <p:cNvPr id="39" name="Text 18"/>
          <p:cNvSpPr/>
          <p:nvPr/>
        </p:nvSpPr>
        <p:spPr>
          <a:xfrm>
            <a:off x="6591300" y="4324350"/>
            <a:ext cx="21717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월간 예상 매출</a:t>
            </a:r>
            <a:endParaRPr lang="en-US" sz="1050" dirty="0"/>
          </a:p>
        </p:txBody>
      </p:sp>
      <p:sp>
        <p:nvSpPr>
          <p:cNvPr id="40" name="Text 19"/>
          <p:cNvSpPr/>
          <p:nvPr/>
        </p:nvSpPr>
        <p:spPr>
          <a:xfrm>
            <a:off x="6591300" y="4514850"/>
            <a:ext cx="21717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FF6A3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425만원</a:t>
            </a:r>
            <a:endParaRPr lang="en-US" sz="1500" dirty="0"/>
          </a:p>
        </p:txBody>
      </p:sp>
      <p:sp>
        <p:nvSpPr>
          <p:cNvPr id="41" name="Text 20"/>
          <p:cNvSpPr/>
          <p:nvPr/>
        </p:nvSpPr>
        <p:spPr>
          <a:xfrm>
            <a:off x="9105900" y="4324350"/>
            <a:ext cx="21717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월간 예상 이익</a:t>
            </a:r>
            <a:endParaRPr lang="en-US" sz="1050" dirty="0"/>
          </a:p>
        </p:txBody>
      </p:sp>
      <p:sp>
        <p:nvSpPr>
          <p:cNvPr id="42" name="Text 21"/>
          <p:cNvSpPr/>
          <p:nvPr/>
        </p:nvSpPr>
        <p:spPr>
          <a:xfrm>
            <a:off x="9105900" y="4514850"/>
            <a:ext cx="21717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FF6A3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75만원</a:t>
            </a:r>
            <a:endParaRPr lang="en-US" sz="1500" dirty="0"/>
          </a:p>
        </p:txBody>
      </p:sp>
      <p:sp>
        <p:nvSpPr>
          <p:cNvPr id="43" name="Text 22"/>
          <p:cNvSpPr/>
          <p:nvPr/>
        </p:nvSpPr>
        <p:spPr>
          <a:xfrm>
            <a:off x="981075" y="5867400"/>
            <a:ext cx="6207919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전체 전략적 효과:</a:t>
            </a:r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3년 내 손익분기점을 달성하여 지속 가능한 성장 모델 구축</a:t>
            </a:r>
            <a:endParaRPr lang="en-US" sz="1200" dirty="0"/>
          </a:p>
        </p:txBody>
      </p:sp>
      <p:sp>
        <p:nvSpPr>
          <p:cNvPr id="44" name="Text 23"/>
          <p:cNvSpPr/>
          <p:nvPr/>
        </p:nvSpPr>
        <p:spPr>
          <a:xfrm>
            <a:off x="571500" y="6524625"/>
            <a:ext cx="3298448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리워들(Rewardle) - 게임형 로컬 마케팅 플랫폼</a:t>
            </a:r>
            <a:endParaRPr lang="en-US" sz="1050" dirty="0"/>
          </a:p>
        </p:txBody>
      </p:sp>
      <p:sp>
        <p:nvSpPr>
          <p:cNvPr id="45" name="Text 24"/>
          <p:cNvSpPr/>
          <p:nvPr/>
        </p:nvSpPr>
        <p:spPr>
          <a:xfrm>
            <a:off x="11323737" y="6524625"/>
            <a:ext cx="356116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2024</a:t>
            </a:r>
            <a:endParaRPr lang="en-US" sz="105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" y="617190"/>
            <a:ext cx="514350" cy="457200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000" y="1501080"/>
            <a:ext cx="10668000" cy="76200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45097" y="1443930"/>
            <a:ext cx="190500" cy="190500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22254" y="1443930"/>
            <a:ext cx="190500" cy="190500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79097" y="1443930"/>
            <a:ext cx="190500" cy="190500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334750" y="1443930"/>
            <a:ext cx="190500" cy="190500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2000" y="2472630"/>
            <a:ext cx="3403550" cy="3228975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52500" y="2796480"/>
            <a:ext cx="381000" cy="381000"/>
          </a:xfrm>
          <a:prstGeom prst="rect">
            <a:avLst/>
          </a:prstGeom>
        </p:spPr>
      </p:pic>
      <p:pic>
        <p:nvPicPr>
          <p:cNvPr id="12" name="Image 10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76375" y="3006030"/>
            <a:ext cx="1114425" cy="304800"/>
          </a:xfrm>
          <a:prstGeom prst="rect">
            <a:avLst/>
          </a:prstGeom>
        </p:spPr>
      </p:pic>
      <p:pic>
        <p:nvPicPr>
          <p:cNvPr id="13" name="Image 11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394150" y="2472630"/>
            <a:ext cx="3403550" cy="3228975"/>
          </a:xfrm>
          <a:prstGeom prst="rect">
            <a:avLst/>
          </a:prstGeom>
        </p:spPr>
      </p:pic>
      <p:pic>
        <p:nvPicPr>
          <p:cNvPr id="14" name="Image 12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584650" y="2796480"/>
            <a:ext cx="381000" cy="381000"/>
          </a:xfrm>
          <a:prstGeom prst="rect">
            <a:avLst/>
          </a:prstGeom>
        </p:spPr>
      </p:pic>
      <p:pic>
        <p:nvPicPr>
          <p:cNvPr id="15" name="Image 13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108525" y="3006030"/>
            <a:ext cx="1114425" cy="304800"/>
          </a:xfrm>
          <a:prstGeom prst="rect">
            <a:avLst/>
          </a:prstGeom>
        </p:spPr>
      </p:pic>
      <p:pic>
        <p:nvPicPr>
          <p:cNvPr id="16" name="Image 14" descr="preencoded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026301" y="2472630"/>
            <a:ext cx="3403699" cy="3228975"/>
          </a:xfrm>
          <a:prstGeom prst="rect">
            <a:avLst/>
          </a:prstGeom>
        </p:spPr>
      </p:pic>
      <p:pic>
        <p:nvPicPr>
          <p:cNvPr id="17" name="Image 15" descr="preencoded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216801" y="2796480"/>
            <a:ext cx="381000" cy="381000"/>
          </a:xfrm>
          <a:prstGeom prst="rect">
            <a:avLst/>
          </a:prstGeom>
        </p:spPr>
      </p:pic>
      <p:pic>
        <p:nvPicPr>
          <p:cNvPr id="18" name="Image 16" descr="preencoded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740676" y="3006030"/>
            <a:ext cx="1114425" cy="304800"/>
          </a:xfrm>
          <a:prstGeom prst="rect">
            <a:avLst/>
          </a:prstGeom>
        </p:spPr>
      </p:pic>
      <p:sp>
        <p:nvSpPr>
          <p:cNvPr id="19" name="Text 0"/>
          <p:cNvSpPr/>
          <p:nvPr/>
        </p:nvSpPr>
        <p:spPr>
          <a:xfrm>
            <a:off x="1419225" y="571500"/>
            <a:ext cx="10668000" cy="54858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4320"/>
              </a:lnSpc>
              <a:buNone/>
            </a:pPr>
            <a:r>
              <a:rPr lang="en-US" sz="3600" b="1" dirty="0">
                <a:solidFill>
                  <a:srgbClr val="FF6A3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향후 계획</a:t>
            </a:r>
            <a:endParaRPr lang="en-US" sz="3600" dirty="0"/>
          </a:p>
        </p:txBody>
      </p:sp>
      <p:sp>
        <p:nvSpPr>
          <p:cNvPr id="20" name="Text 1"/>
          <p:cNvSpPr/>
          <p:nvPr/>
        </p:nvSpPr>
        <p:spPr>
          <a:xfrm>
            <a:off x="2349847" y="1158180"/>
            <a:ext cx="190500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75"/>
              </a:lnSpc>
              <a:buNone/>
            </a:pPr>
            <a:r>
              <a:rPr lang="en-US" sz="1050" b="1" dirty="0">
                <a:solidFill>
                  <a:srgbClr val="FF6A3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현재</a:t>
            </a:r>
            <a:endParaRPr lang="en-US" sz="1050" dirty="0"/>
          </a:p>
        </p:txBody>
      </p:sp>
      <p:sp>
        <p:nvSpPr>
          <p:cNvPr id="21" name="Text 2"/>
          <p:cNvSpPr/>
          <p:nvPr/>
        </p:nvSpPr>
        <p:spPr>
          <a:xfrm>
            <a:off x="4127004" y="1158180"/>
            <a:ext cx="190500" cy="600075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75"/>
              </a:lnSpc>
              <a:buNone/>
            </a:pPr>
            <a:r>
              <a:rPr lang="en-US" sz="1050" b="1" dirty="0">
                <a:solidFill>
                  <a:srgbClr val="FF6A3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3개월</a:t>
            </a:r>
            <a:endParaRPr lang="en-US" sz="1050" dirty="0"/>
          </a:p>
        </p:txBody>
      </p:sp>
      <p:sp>
        <p:nvSpPr>
          <p:cNvPr id="22" name="Text 3"/>
          <p:cNvSpPr/>
          <p:nvPr/>
        </p:nvSpPr>
        <p:spPr>
          <a:xfrm>
            <a:off x="7683847" y="1158180"/>
            <a:ext cx="190500" cy="600075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75"/>
              </a:lnSpc>
              <a:buNone/>
            </a:pPr>
            <a:r>
              <a:rPr lang="en-US" sz="1050" b="1" dirty="0">
                <a:solidFill>
                  <a:srgbClr val="FF6A3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6개월</a:t>
            </a:r>
            <a:endParaRPr lang="en-US" sz="1050" dirty="0"/>
          </a:p>
        </p:txBody>
      </p:sp>
      <p:sp>
        <p:nvSpPr>
          <p:cNvPr id="23" name="Text 4"/>
          <p:cNvSpPr/>
          <p:nvPr/>
        </p:nvSpPr>
        <p:spPr>
          <a:xfrm>
            <a:off x="11239500" y="1158180"/>
            <a:ext cx="190500" cy="8001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75"/>
              </a:lnSpc>
              <a:buNone/>
            </a:pPr>
            <a:r>
              <a:rPr lang="en-US" sz="1050" b="1" dirty="0">
                <a:solidFill>
                  <a:srgbClr val="FF6A3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12개월+</a:t>
            </a:r>
            <a:endParaRPr lang="en-US" sz="1050" dirty="0"/>
          </a:p>
        </p:txBody>
      </p:sp>
      <p:sp>
        <p:nvSpPr>
          <p:cNvPr id="24" name="Text 5"/>
          <p:cNvSpPr/>
          <p:nvPr/>
        </p:nvSpPr>
        <p:spPr>
          <a:xfrm>
            <a:off x="1476375" y="2663130"/>
            <a:ext cx="116586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700"/>
              </a:lnSpc>
              <a:buNone/>
            </a:pPr>
            <a:r>
              <a:rPr lang="en-US" sz="1800" b="1" dirty="0">
                <a:solidFill>
                  <a:srgbClr val="33333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단기 계획</a:t>
            </a:r>
            <a:endParaRPr lang="en-US" sz="1800" dirty="0"/>
          </a:p>
        </p:txBody>
      </p:sp>
      <p:sp>
        <p:nvSpPr>
          <p:cNvPr id="25" name="Text 6"/>
          <p:cNvSpPr/>
          <p:nvPr/>
        </p:nvSpPr>
        <p:spPr>
          <a:xfrm>
            <a:off x="1590675" y="3006030"/>
            <a:ext cx="133731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3개월 이내</a:t>
            </a:r>
            <a:endParaRPr lang="en-US" sz="1200" dirty="0"/>
          </a:p>
        </p:txBody>
      </p:sp>
      <p:sp>
        <p:nvSpPr>
          <p:cNvPr id="26" name="Text 7"/>
          <p:cNvSpPr/>
          <p:nvPr/>
        </p:nvSpPr>
        <p:spPr>
          <a:xfrm>
            <a:off x="952500" y="3453705"/>
            <a:ext cx="362706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55555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MVP 검증 완료 후 특정 지역 집중 공략</a:t>
            </a:r>
            <a:endParaRPr lang="en-US" sz="1200" dirty="0"/>
          </a:p>
        </p:txBody>
      </p:sp>
      <p:sp>
        <p:nvSpPr>
          <p:cNvPr id="27" name="Text 8"/>
          <p:cNvSpPr/>
          <p:nvPr/>
        </p:nvSpPr>
        <p:spPr>
          <a:xfrm>
            <a:off x="952500" y="3758505"/>
            <a:ext cx="30225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55555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지역 커뮤니티와 인스타그램 로컬 계정 마케팅</a:t>
            </a:r>
            <a:endParaRPr lang="en-US" sz="1200" dirty="0"/>
          </a:p>
        </p:txBody>
      </p:sp>
      <p:sp>
        <p:nvSpPr>
          <p:cNvPr id="28" name="Text 9"/>
          <p:cNvSpPr/>
          <p:nvPr/>
        </p:nvSpPr>
        <p:spPr>
          <a:xfrm>
            <a:off x="952500" y="4291905"/>
            <a:ext cx="30225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55555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오프라인 제휴 확대 및 입소문 이벤트 진행</a:t>
            </a:r>
            <a:endParaRPr lang="en-US" sz="1200" dirty="0"/>
          </a:p>
        </p:txBody>
      </p:sp>
      <p:sp>
        <p:nvSpPr>
          <p:cNvPr id="29" name="Text 10"/>
          <p:cNvSpPr/>
          <p:nvPr/>
        </p:nvSpPr>
        <p:spPr>
          <a:xfrm>
            <a:off x="952500" y="4825305"/>
            <a:ext cx="362706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55555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DAU 1,000명, 자영업자 등록 50곳 목표</a:t>
            </a:r>
            <a:endParaRPr lang="en-US" sz="1200" dirty="0"/>
          </a:p>
        </p:txBody>
      </p:sp>
      <p:sp>
        <p:nvSpPr>
          <p:cNvPr id="30" name="Text 11"/>
          <p:cNvSpPr/>
          <p:nvPr/>
        </p:nvSpPr>
        <p:spPr>
          <a:xfrm>
            <a:off x="5108525" y="2663130"/>
            <a:ext cx="116586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700"/>
              </a:lnSpc>
              <a:buNone/>
            </a:pPr>
            <a:r>
              <a:rPr lang="en-US" sz="1800" b="1" dirty="0">
                <a:solidFill>
                  <a:srgbClr val="33333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중기 계획</a:t>
            </a:r>
            <a:endParaRPr lang="en-US" sz="1800" dirty="0"/>
          </a:p>
        </p:txBody>
      </p:sp>
      <p:sp>
        <p:nvSpPr>
          <p:cNvPr id="31" name="Text 12"/>
          <p:cNvSpPr/>
          <p:nvPr/>
        </p:nvSpPr>
        <p:spPr>
          <a:xfrm>
            <a:off x="5222825" y="3006030"/>
            <a:ext cx="133731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6개월 이내</a:t>
            </a:r>
            <a:endParaRPr lang="en-US" sz="1200" dirty="0"/>
          </a:p>
        </p:txBody>
      </p:sp>
      <p:sp>
        <p:nvSpPr>
          <p:cNvPr id="32" name="Text 13"/>
          <p:cNvSpPr/>
          <p:nvPr/>
        </p:nvSpPr>
        <p:spPr>
          <a:xfrm>
            <a:off x="4584650" y="3453705"/>
            <a:ext cx="362706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55555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주요 도시로 서비스 확산 및 전국 확장</a:t>
            </a:r>
            <a:endParaRPr lang="en-US" sz="1200" dirty="0"/>
          </a:p>
        </p:txBody>
      </p:sp>
      <p:sp>
        <p:nvSpPr>
          <p:cNvPr id="33" name="Text 14"/>
          <p:cNvSpPr/>
          <p:nvPr/>
        </p:nvSpPr>
        <p:spPr>
          <a:xfrm>
            <a:off x="4584650" y="3758505"/>
            <a:ext cx="362706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55555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대형 프랜차이즈와의 제휴 추진</a:t>
            </a:r>
            <a:endParaRPr lang="en-US" sz="1200" dirty="0"/>
          </a:p>
        </p:txBody>
      </p:sp>
      <p:sp>
        <p:nvSpPr>
          <p:cNvPr id="34" name="Text 15"/>
          <p:cNvSpPr/>
          <p:nvPr/>
        </p:nvSpPr>
        <p:spPr>
          <a:xfrm>
            <a:off x="4584650" y="4063305"/>
            <a:ext cx="362706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55555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인플루언서 마케팅 및 TV/유튜브 광고</a:t>
            </a:r>
            <a:endParaRPr lang="en-US" sz="1200" dirty="0"/>
          </a:p>
        </p:txBody>
      </p:sp>
      <p:sp>
        <p:nvSpPr>
          <p:cNvPr id="35" name="Text 16"/>
          <p:cNvSpPr/>
          <p:nvPr/>
        </p:nvSpPr>
        <p:spPr>
          <a:xfrm>
            <a:off x="4584650" y="4368105"/>
            <a:ext cx="30225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55555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DAU 10,000명, 월간 활성 사용자 50,000명, 자영업자 500곳 목표</a:t>
            </a:r>
            <a:endParaRPr lang="en-US" sz="1200" dirty="0"/>
          </a:p>
        </p:txBody>
      </p:sp>
      <p:sp>
        <p:nvSpPr>
          <p:cNvPr id="36" name="Text 17"/>
          <p:cNvSpPr/>
          <p:nvPr/>
        </p:nvSpPr>
        <p:spPr>
          <a:xfrm>
            <a:off x="8740676" y="2663130"/>
            <a:ext cx="116586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700"/>
              </a:lnSpc>
              <a:buNone/>
            </a:pPr>
            <a:r>
              <a:rPr lang="en-US" sz="1800" b="1" dirty="0">
                <a:solidFill>
                  <a:srgbClr val="33333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장기 계획</a:t>
            </a:r>
            <a:endParaRPr lang="en-US" sz="1800" dirty="0"/>
          </a:p>
        </p:txBody>
      </p:sp>
      <p:sp>
        <p:nvSpPr>
          <p:cNvPr id="37" name="Text 18"/>
          <p:cNvSpPr/>
          <p:nvPr/>
        </p:nvSpPr>
        <p:spPr>
          <a:xfrm>
            <a:off x="8854976" y="3006030"/>
            <a:ext cx="133731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12개월 이후</a:t>
            </a:r>
            <a:endParaRPr lang="en-US" sz="1200" dirty="0"/>
          </a:p>
        </p:txBody>
      </p:sp>
      <p:sp>
        <p:nvSpPr>
          <p:cNvPr id="38" name="Text 19"/>
          <p:cNvSpPr/>
          <p:nvPr/>
        </p:nvSpPr>
        <p:spPr>
          <a:xfrm>
            <a:off x="8216801" y="3453705"/>
            <a:ext cx="3022699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55555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리워들을 단순한 서비스가 아닌 생태계로 구축</a:t>
            </a:r>
            <a:endParaRPr lang="en-US" sz="1200" dirty="0"/>
          </a:p>
        </p:txBody>
      </p:sp>
      <p:sp>
        <p:nvSpPr>
          <p:cNvPr id="39" name="Text 20"/>
          <p:cNvSpPr/>
          <p:nvPr/>
        </p:nvSpPr>
        <p:spPr>
          <a:xfrm>
            <a:off x="8216801" y="3987105"/>
            <a:ext cx="3022699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55555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가게 방문 인증 시스템, 리뷰/평점 시스템 도입</a:t>
            </a:r>
            <a:endParaRPr lang="en-US" sz="1200" dirty="0"/>
          </a:p>
        </p:txBody>
      </p:sp>
      <p:sp>
        <p:nvSpPr>
          <p:cNvPr id="40" name="Text 21"/>
          <p:cNvSpPr/>
          <p:nvPr/>
        </p:nvSpPr>
        <p:spPr>
          <a:xfrm>
            <a:off x="8216801" y="4520505"/>
            <a:ext cx="3022699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55555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소셜 기능(친구 초대, 순위)과 다양한 게임 추가</a:t>
            </a:r>
            <a:endParaRPr lang="en-US" sz="1200" dirty="0"/>
          </a:p>
        </p:txBody>
      </p:sp>
      <p:sp>
        <p:nvSpPr>
          <p:cNvPr id="41" name="Text 22"/>
          <p:cNvSpPr/>
          <p:nvPr/>
        </p:nvSpPr>
        <p:spPr>
          <a:xfrm>
            <a:off x="8216801" y="5053905"/>
            <a:ext cx="3022699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55555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AI 추천 시스템, B2B 분석 도구 개발로 플랫폼 확장</a:t>
            </a:r>
            <a:endParaRPr lang="en-US" sz="1200" dirty="0"/>
          </a:p>
        </p:txBody>
      </p:sp>
      <p:sp>
        <p:nvSpPr>
          <p:cNvPr id="42" name="Text 23"/>
          <p:cNvSpPr/>
          <p:nvPr/>
        </p:nvSpPr>
        <p:spPr>
          <a:xfrm>
            <a:off x="11601450" y="381000"/>
            <a:ext cx="228600" cy="390525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FF6A3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2026</a:t>
            </a:r>
            <a:endParaRPr lang="en-US" sz="1200" dirty="0"/>
          </a:p>
        </p:txBody>
      </p:sp>
      <p:sp>
        <p:nvSpPr>
          <p:cNvPr id="43" name="Text 24"/>
          <p:cNvSpPr/>
          <p:nvPr/>
        </p:nvSpPr>
        <p:spPr>
          <a:xfrm>
            <a:off x="11601450" y="5572125"/>
            <a:ext cx="228600" cy="904875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FF6A3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SHOWCASE</a:t>
            </a:r>
            <a:endParaRPr lang="en-US" sz="120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516136"/>
            <a:ext cx="447675" cy="400050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500" y="1622971"/>
            <a:ext cx="11049000" cy="57150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33500" y="1337221"/>
            <a:ext cx="190500" cy="190500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44901" y="1337221"/>
            <a:ext cx="190500" cy="190500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56302" y="1337221"/>
            <a:ext cx="190500" cy="190500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667702" y="1337221"/>
            <a:ext cx="190500" cy="190500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1500" y="2604046"/>
            <a:ext cx="2590800" cy="2228850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76400" y="2794546"/>
            <a:ext cx="381000" cy="304800"/>
          </a:xfrm>
          <a:prstGeom prst="rect">
            <a:avLst/>
          </a:prstGeom>
        </p:spPr>
      </p:pic>
      <p:pic>
        <p:nvPicPr>
          <p:cNvPr id="12" name="Image 10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390900" y="2604046"/>
            <a:ext cx="2590800" cy="2228850"/>
          </a:xfrm>
          <a:prstGeom prst="rect">
            <a:avLst/>
          </a:prstGeom>
        </p:spPr>
      </p:pic>
      <p:pic>
        <p:nvPicPr>
          <p:cNvPr id="13" name="Image 11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495800" y="2794546"/>
            <a:ext cx="381000" cy="304800"/>
          </a:xfrm>
          <a:prstGeom prst="rect">
            <a:avLst/>
          </a:prstGeom>
        </p:spPr>
      </p:pic>
      <p:pic>
        <p:nvPicPr>
          <p:cNvPr id="14" name="Image 12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210300" y="2604046"/>
            <a:ext cx="2590800" cy="2228850"/>
          </a:xfrm>
          <a:prstGeom prst="rect">
            <a:avLst/>
          </a:prstGeom>
        </p:spPr>
      </p:pic>
      <p:pic>
        <p:nvPicPr>
          <p:cNvPr id="15" name="Image 13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353300" y="2794546"/>
            <a:ext cx="304800" cy="304800"/>
          </a:xfrm>
          <a:prstGeom prst="rect">
            <a:avLst/>
          </a:prstGeom>
        </p:spPr>
      </p:pic>
      <p:pic>
        <p:nvPicPr>
          <p:cNvPr id="16" name="Image 14" descr="preencoded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029700" y="2604046"/>
            <a:ext cx="2590800" cy="2228850"/>
          </a:xfrm>
          <a:prstGeom prst="rect">
            <a:avLst/>
          </a:prstGeom>
        </p:spPr>
      </p:pic>
      <p:pic>
        <p:nvPicPr>
          <p:cNvPr id="17" name="Image 15" descr="preencoded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153650" y="2794546"/>
            <a:ext cx="342900" cy="304800"/>
          </a:xfrm>
          <a:prstGeom prst="rect">
            <a:avLst/>
          </a:prstGeom>
        </p:spPr>
      </p:pic>
      <p:pic>
        <p:nvPicPr>
          <p:cNvPr id="18" name="Image 16" descr="preencoded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71500" y="5137696"/>
            <a:ext cx="11049000" cy="800100"/>
          </a:xfrm>
          <a:prstGeom prst="rect">
            <a:avLst/>
          </a:prstGeom>
        </p:spPr>
      </p:pic>
      <p:pic>
        <p:nvPicPr>
          <p:cNvPr id="19" name="Image 17" descr="preencoded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23900" y="5613946"/>
            <a:ext cx="190500" cy="152400"/>
          </a:xfrm>
          <a:prstGeom prst="rect">
            <a:avLst/>
          </a:prstGeom>
        </p:spPr>
      </p:pic>
      <p:pic>
        <p:nvPicPr>
          <p:cNvPr id="20" name="Image 18" descr="preencoded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606701" y="5613946"/>
            <a:ext cx="171450" cy="152400"/>
          </a:xfrm>
          <a:prstGeom prst="rect">
            <a:avLst/>
          </a:prstGeom>
        </p:spPr>
      </p:pic>
      <p:pic>
        <p:nvPicPr>
          <p:cNvPr id="21" name="Image 19" descr="preencoded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784777" y="5613946"/>
            <a:ext cx="133350" cy="152400"/>
          </a:xfrm>
          <a:prstGeom prst="rect">
            <a:avLst/>
          </a:prstGeom>
        </p:spPr>
      </p:pic>
      <p:pic>
        <p:nvPicPr>
          <p:cNvPr id="22" name="Image 20" descr="preencoded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0277177" y="5613946"/>
            <a:ext cx="152400" cy="152400"/>
          </a:xfrm>
          <a:prstGeom prst="rect">
            <a:avLst/>
          </a:prstGeom>
        </p:spPr>
      </p:pic>
      <p:sp>
        <p:nvSpPr>
          <p:cNvPr id="23" name="Text 0"/>
          <p:cNvSpPr/>
          <p:nvPr/>
        </p:nvSpPr>
        <p:spPr>
          <a:xfrm>
            <a:off x="1162050" y="476250"/>
            <a:ext cx="11049000" cy="479971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3780"/>
              </a:lnSpc>
              <a:buNone/>
            </a:pPr>
            <a:r>
              <a:rPr lang="en-US" sz="3150" b="1" dirty="0">
                <a:solidFill>
                  <a:srgbClr val="FF6A3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단기 및 중장기 계획</a:t>
            </a:r>
            <a:endParaRPr lang="en-US" sz="3150" dirty="0"/>
          </a:p>
        </p:txBody>
      </p:sp>
      <p:sp>
        <p:nvSpPr>
          <p:cNvPr id="24" name="Text 1"/>
          <p:cNvSpPr/>
          <p:nvPr/>
        </p:nvSpPr>
        <p:spPr>
          <a:xfrm>
            <a:off x="571500" y="1622971"/>
            <a:ext cx="17145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20202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현재</a:t>
            </a:r>
            <a:endParaRPr lang="en-US" sz="1200" dirty="0"/>
          </a:p>
        </p:txBody>
      </p:sp>
      <p:sp>
        <p:nvSpPr>
          <p:cNvPr id="25" name="Text 2"/>
          <p:cNvSpPr/>
          <p:nvPr/>
        </p:nvSpPr>
        <p:spPr>
          <a:xfrm>
            <a:off x="571500" y="1927771"/>
            <a:ext cx="1714500" cy="257175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2025"/>
              </a:lnSpc>
              <a:buNone/>
            </a:pPr>
            <a:r>
              <a:rPr lang="en-US" sz="1350" b="1" dirty="0">
                <a:solidFill>
                  <a:srgbClr val="20202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MVP 검증</a:t>
            </a:r>
            <a:endParaRPr lang="en-US" sz="1350" dirty="0"/>
          </a:p>
        </p:txBody>
      </p:sp>
      <p:sp>
        <p:nvSpPr>
          <p:cNvPr id="26" name="Text 3"/>
          <p:cNvSpPr/>
          <p:nvPr/>
        </p:nvSpPr>
        <p:spPr>
          <a:xfrm>
            <a:off x="3682901" y="1622971"/>
            <a:ext cx="17145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20202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3개월</a:t>
            </a:r>
            <a:endParaRPr lang="en-US" sz="1200" dirty="0"/>
          </a:p>
        </p:txBody>
      </p:sp>
      <p:sp>
        <p:nvSpPr>
          <p:cNvPr id="27" name="Text 4"/>
          <p:cNvSpPr/>
          <p:nvPr/>
        </p:nvSpPr>
        <p:spPr>
          <a:xfrm>
            <a:off x="3682901" y="1927771"/>
            <a:ext cx="1714500" cy="257175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2025"/>
              </a:lnSpc>
              <a:buNone/>
            </a:pPr>
            <a:r>
              <a:rPr lang="en-US" sz="1350" b="1" dirty="0">
                <a:solidFill>
                  <a:srgbClr val="20202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로컬 확장</a:t>
            </a:r>
            <a:endParaRPr lang="en-US" sz="1350" dirty="0"/>
          </a:p>
        </p:txBody>
      </p:sp>
      <p:sp>
        <p:nvSpPr>
          <p:cNvPr id="28" name="Text 5"/>
          <p:cNvSpPr/>
          <p:nvPr/>
        </p:nvSpPr>
        <p:spPr>
          <a:xfrm>
            <a:off x="6794302" y="1622971"/>
            <a:ext cx="17145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20202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6개월</a:t>
            </a:r>
            <a:endParaRPr lang="en-US" sz="1200" dirty="0"/>
          </a:p>
        </p:txBody>
      </p:sp>
      <p:sp>
        <p:nvSpPr>
          <p:cNvPr id="29" name="Text 6"/>
          <p:cNvSpPr/>
          <p:nvPr/>
        </p:nvSpPr>
        <p:spPr>
          <a:xfrm>
            <a:off x="6794302" y="1927771"/>
            <a:ext cx="1714500" cy="257175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2025"/>
              </a:lnSpc>
              <a:buNone/>
            </a:pPr>
            <a:r>
              <a:rPr lang="en-US" sz="1350" b="1" dirty="0">
                <a:solidFill>
                  <a:srgbClr val="20202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전국 확장</a:t>
            </a:r>
            <a:endParaRPr lang="en-US" sz="1350" dirty="0"/>
          </a:p>
        </p:txBody>
      </p:sp>
      <p:sp>
        <p:nvSpPr>
          <p:cNvPr id="30" name="Text 7"/>
          <p:cNvSpPr/>
          <p:nvPr/>
        </p:nvSpPr>
        <p:spPr>
          <a:xfrm>
            <a:off x="9905702" y="1622971"/>
            <a:ext cx="17145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20202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12개월</a:t>
            </a:r>
            <a:endParaRPr lang="en-US" sz="1200" dirty="0"/>
          </a:p>
        </p:txBody>
      </p:sp>
      <p:sp>
        <p:nvSpPr>
          <p:cNvPr id="31" name="Text 8"/>
          <p:cNvSpPr/>
          <p:nvPr/>
        </p:nvSpPr>
        <p:spPr>
          <a:xfrm>
            <a:off x="9905702" y="1927771"/>
            <a:ext cx="1714500" cy="257175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2025"/>
              </a:lnSpc>
              <a:buNone/>
            </a:pPr>
            <a:r>
              <a:rPr lang="en-US" sz="1350" b="1" dirty="0">
                <a:solidFill>
                  <a:srgbClr val="20202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플랫폼화</a:t>
            </a:r>
            <a:endParaRPr lang="en-US" sz="1350" dirty="0"/>
          </a:p>
        </p:txBody>
      </p:sp>
      <p:sp>
        <p:nvSpPr>
          <p:cNvPr id="32" name="Text 9"/>
          <p:cNvSpPr/>
          <p:nvPr/>
        </p:nvSpPr>
        <p:spPr>
          <a:xfrm>
            <a:off x="762000" y="3242221"/>
            <a:ext cx="2209800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1500" b="1" dirty="0">
                <a:solidFill>
                  <a:srgbClr val="20202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게임 콘텐츠 확대</a:t>
            </a:r>
            <a:endParaRPr lang="en-US" sz="1500" dirty="0"/>
          </a:p>
        </p:txBody>
      </p:sp>
      <p:sp>
        <p:nvSpPr>
          <p:cNvPr id="33" name="Text 10"/>
          <p:cNvSpPr/>
          <p:nvPr/>
        </p:nvSpPr>
        <p:spPr>
          <a:xfrm>
            <a:off x="762000" y="3642271"/>
            <a:ext cx="2209800" cy="8001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75"/>
              </a:lnSpc>
              <a:buNone/>
            </a:pPr>
            <a:r>
              <a:rPr lang="en-US" sz="1125" dirty="0">
                <a:solidFill>
                  <a:srgbClr val="66666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추가 게임 개발 및 기존 게임 개선을 통한 사용자 체류율 향상</a:t>
            </a:r>
            <a:pPr indent="0" marL="0">
              <a:lnSpc>
                <a:spcPts val="1575"/>
              </a:lnSpc>
              <a:buNone/>
            </a:pPr>
            <a:r>
              <a:rPr lang="en-US" sz="1125" dirty="0">
                <a:solidFill>
                  <a:srgbClr val="66666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
</a:t>
            </a:r>
            <a:pPr indent="0" marL="0">
              <a:lnSpc>
                <a:spcPts val="1575"/>
              </a:lnSpc>
              <a:buNone/>
            </a:pPr>
            <a:r>
              <a:rPr lang="en-US" sz="1125" dirty="0">
                <a:solidFill>
                  <a:srgbClr val="66666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- 사과 게임 향상버전 출시</a:t>
            </a:r>
            <a:pPr indent="0" marL="0">
              <a:lnSpc>
                <a:spcPts val="1575"/>
              </a:lnSpc>
              <a:buNone/>
            </a:pPr>
            <a:r>
              <a:rPr lang="en-US" sz="1125" dirty="0">
                <a:solidFill>
                  <a:srgbClr val="66666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
</a:t>
            </a:r>
            <a:pPr indent="0" marL="0">
              <a:lnSpc>
                <a:spcPts val="1575"/>
              </a:lnSpc>
              <a:buNone/>
            </a:pPr>
            <a:r>
              <a:rPr lang="en-US" sz="1125" dirty="0">
                <a:solidFill>
                  <a:srgbClr val="66666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- 새로운 퍼즐 게임 추가</a:t>
            </a:r>
            <a:endParaRPr lang="en-US" sz="1125" dirty="0"/>
          </a:p>
        </p:txBody>
      </p:sp>
      <p:sp>
        <p:nvSpPr>
          <p:cNvPr id="34" name="Text 11"/>
          <p:cNvSpPr/>
          <p:nvPr/>
        </p:nvSpPr>
        <p:spPr>
          <a:xfrm>
            <a:off x="3581400" y="3242221"/>
            <a:ext cx="2209800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1500" b="1" dirty="0">
                <a:solidFill>
                  <a:srgbClr val="20202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제휴 확대</a:t>
            </a:r>
            <a:endParaRPr lang="en-US" sz="1500" dirty="0"/>
          </a:p>
        </p:txBody>
      </p:sp>
      <p:sp>
        <p:nvSpPr>
          <p:cNvPr id="35" name="Text 12"/>
          <p:cNvSpPr/>
          <p:nvPr/>
        </p:nvSpPr>
        <p:spPr>
          <a:xfrm>
            <a:off x="3581400" y="3642271"/>
            <a:ext cx="2209800" cy="1000125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75"/>
              </a:lnSpc>
              <a:buNone/>
            </a:pPr>
            <a:r>
              <a:rPr lang="en-US" sz="1125" dirty="0">
                <a:solidFill>
                  <a:srgbClr val="66666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로컬 가게 및 프랜차이즈 체크인 제휴 확대</a:t>
            </a:r>
            <a:pPr indent="0" marL="0">
              <a:lnSpc>
                <a:spcPts val="1575"/>
              </a:lnSpc>
              <a:buNone/>
            </a:pPr>
            <a:r>
              <a:rPr lang="en-US" sz="1125" dirty="0">
                <a:solidFill>
                  <a:srgbClr val="66666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
</a:t>
            </a:r>
            <a:pPr indent="0" marL="0">
              <a:lnSpc>
                <a:spcPts val="1575"/>
              </a:lnSpc>
              <a:buNone/>
            </a:pPr>
            <a:r>
              <a:rPr lang="en-US" sz="1125" dirty="0">
                <a:solidFill>
                  <a:srgbClr val="66666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- 대형 프랜차이즈와의 제휴 협의</a:t>
            </a:r>
            <a:pPr indent="0" marL="0">
              <a:lnSpc>
                <a:spcPts val="1575"/>
              </a:lnSpc>
              <a:buNone/>
            </a:pPr>
            <a:r>
              <a:rPr lang="en-US" sz="1125" dirty="0">
                <a:solidFill>
                  <a:srgbClr val="66666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
</a:t>
            </a:r>
            <a:pPr indent="0" marL="0">
              <a:lnSpc>
                <a:spcPts val="1575"/>
              </a:lnSpc>
              <a:buNone/>
            </a:pPr>
            <a:r>
              <a:rPr lang="en-US" sz="1125" dirty="0">
                <a:solidFill>
                  <a:srgbClr val="66666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- 지역 커뮤니티와의 협력 프로그램 도입</a:t>
            </a:r>
            <a:endParaRPr lang="en-US" sz="1125" dirty="0"/>
          </a:p>
        </p:txBody>
      </p:sp>
      <p:sp>
        <p:nvSpPr>
          <p:cNvPr id="36" name="Text 13"/>
          <p:cNvSpPr/>
          <p:nvPr/>
        </p:nvSpPr>
        <p:spPr>
          <a:xfrm>
            <a:off x="6400800" y="3242221"/>
            <a:ext cx="2209800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1500" b="1" dirty="0">
                <a:solidFill>
                  <a:srgbClr val="20202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수익화 본격화</a:t>
            </a:r>
            <a:endParaRPr lang="en-US" sz="1500" dirty="0"/>
          </a:p>
        </p:txBody>
      </p:sp>
      <p:sp>
        <p:nvSpPr>
          <p:cNvPr id="37" name="Text 14"/>
          <p:cNvSpPr/>
          <p:nvPr/>
        </p:nvSpPr>
        <p:spPr>
          <a:xfrm>
            <a:off x="6400800" y="3642271"/>
            <a:ext cx="2209800" cy="8001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75"/>
              </a:lnSpc>
              <a:buNone/>
            </a:pPr>
            <a:r>
              <a:rPr lang="en-US" sz="1125" dirty="0">
                <a:solidFill>
                  <a:srgbClr val="66666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광고 수수료, 프리미엄 노출, 데이터 분석 서비스 수익 모델 도입</a:t>
            </a:r>
            <a:pPr indent="0" marL="0">
              <a:lnSpc>
                <a:spcPts val="1575"/>
              </a:lnSpc>
              <a:buNone/>
            </a:pPr>
            <a:r>
              <a:rPr lang="en-US" sz="1125" dirty="0">
                <a:solidFill>
                  <a:srgbClr val="66666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
</a:t>
            </a:r>
            <a:pPr indent="0" marL="0">
              <a:lnSpc>
                <a:spcPts val="1575"/>
              </a:lnSpc>
              <a:buNone/>
            </a:pPr>
            <a:r>
              <a:rPr lang="en-US" sz="1125" dirty="0">
                <a:solidFill>
                  <a:srgbClr val="66666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- 자영업자 월 구독형 서비스 출시</a:t>
            </a:r>
            <a:pPr indent="0" marL="0">
              <a:lnSpc>
                <a:spcPts val="1575"/>
              </a:lnSpc>
              <a:buNone/>
            </a:pPr>
            <a:r>
              <a:rPr lang="en-US" sz="1125" dirty="0">
                <a:solidFill>
                  <a:srgbClr val="66666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
</a:t>
            </a:r>
            <a:pPr indent="0" marL="0">
              <a:lnSpc>
                <a:spcPts val="1575"/>
              </a:lnSpc>
              <a:buNone/>
            </a:pPr>
            <a:r>
              <a:rPr lang="en-US" sz="1125" dirty="0">
                <a:solidFill>
                  <a:srgbClr val="66666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- 포인트 환급 수수료 체계 구축</a:t>
            </a:r>
            <a:endParaRPr lang="en-US" sz="1125" dirty="0"/>
          </a:p>
        </p:txBody>
      </p:sp>
      <p:sp>
        <p:nvSpPr>
          <p:cNvPr id="38" name="Text 15"/>
          <p:cNvSpPr/>
          <p:nvPr/>
        </p:nvSpPr>
        <p:spPr>
          <a:xfrm>
            <a:off x="9220200" y="3242221"/>
            <a:ext cx="2209800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1500" b="1" dirty="0">
                <a:solidFill>
                  <a:srgbClr val="20202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플랫폼 진화</a:t>
            </a:r>
            <a:endParaRPr lang="en-US" sz="1500" dirty="0"/>
          </a:p>
        </p:txBody>
      </p:sp>
      <p:sp>
        <p:nvSpPr>
          <p:cNvPr id="39" name="Text 16"/>
          <p:cNvSpPr/>
          <p:nvPr/>
        </p:nvSpPr>
        <p:spPr>
          <a:xfrm>
            <a:off x="9220200" y="3642271"/>
            <a:ext cx="2209800" cy="1000125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75"/>
              </a:lnSpc>
              <a:buNone/>
            </a:pPr>
            <a:r>
              <a:rPr lang="en-US" sz="1125" dirty="0">
                <a:solidFill>
                  <a:srgbClr val="66666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가게 방문 인증 시스템, 리뷰 및 평점 시스템, AI 추천 시스템 도입</a:t>
            </a:r>
            <a:pPr indent="0" marL="0">
              <a:lnSpc>
                <a:spcPts val="1575"/>
              </a:lnSpc>
              <a:buNone/>
            </a:pPr>
            <a:r>
              <a:rPr lang="en-US" sz="1125" dirty="0">
                <a:solidFill>
                  <a:srgbClr val="66666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
</a:t>
            </a:r>
            <a:pPr indent="0" marL="0">
              <a:lnSpc>
                <a:spcPts val="1575"/>
              </a:lnSpc>
              <a:buNone/>
            </a:pPr>
            <a:r>
              <a:rPr lang="en-US" sz="1125" dirty="0">
                <a:solidFill>
                  <a:srgbClr val="66666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- 소셜 기능(친구 초대, 순위)과 게임 결합</a:t>
            </a:r>
            <a:pPr indent="0" marL="0">
              <a:lnSpc>
                <a:spcPts val="1575"/>
              </a:lnSpc>
              <a:buNone/>
            </a:pPr>
            <a:r>
              <a:rPr lang="en-US" sz="1125" dirty="0">
                <a:solidFill>
                  <a:srgbClr val="66666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
</a:t>
            </a:r>
            <a:pPr indent="0" marL="0">
              <a:lnSpc>
                <a:spcPts val="1575"/>
              </a:lnSpc>
              <a:buNone/>
            </a:pPr>
            <a:r>
              <a:rPr lang="en-US" sz="1125" dirty="0">
                <a:solidFill>
                  <a:srgbClr val="66666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- B2B 분석 도구 개발 및 판매</a:t>
            </a:r>
            <a:endParaRPr lang="en-US" sz="1125" dirty="0"/>
          </a:p>
        </p:txBody>
      </p:sp>
      <p:sp>
        <p:nvSpPr>
          <p:cNvPr id="40" name="Text 17"/>
          <p:cNvSpPr/>
          <p:nvPr/>
        </p:nvSpPr>
        <p:spPr>
          <a:xfrm>
            <a:off x="723900" y="5290096"/>
            <a:ext cx="10744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목표 KPI</a:t>
            </a:r>
            <a:endParaRPr lang="en-US" sz="1200" dirty="0"/>
          </a:p>
        </p:txBody>
      </p:sp>
      <p:sp>
        <p:nvSpPr>
          <p:cNvPr id="41" name="Text 18"/>
          <p:cNvSpPr/>
          <p:nvPr/>
        </p:nvSpPr>
        <p:spPr>
          <a:xfrm>
            <a:off x="990600" y="5594896"/>
            <a:ext cx="107442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DAU: 10,000명</a:t>
            </a:r>
            <a:endParaRPr lang="en-US" sz="1050" dirty="0"/>
          </a:p>
        </p:txBody>
      </p:sp>
      <p:sp>
        <p:nvSpPr>
          <p:cNvPr id="42" name="Text 19"/>
          <p:cNvSpPr/>
          <p:nvPr/>
        </p:nvSpPr>
        <p:spPr>
          <a:xfrm>
            <a:off x="3854351" y="5594896"/>
            <a:ext cx="145161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자영업자 등록: 500곳</a:t>
            </a:r>
            <a:endParaRPr lang="en-US" sz="1050" dirty="0"/>
          </a:p>
        </p:txBody>
      </p:sp>
      <p:sp>
        <p:nvSpPr>
          <p:cNvPr id="43" name="Text 20"/>
          <p:cNvSpPr/>
          <p:nvPr/>
        </p:nvSpPr>
        <p:spPr>
          <a:xfrm>
            <a:off x="6994327" y="5594896"/>
            <a:ext cx="187452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월간 활성 사용자: 50,000명</a:t>
            </a:r>
            <a:endParaRPr lang="en-US" sz="1050" dirty="0"/>
          </a:p>
        </p:txBody>
      </p:sp>
      <p:sp>
        <p:nvSpPr>
          <p:cNvPr id="44" name="Text 21"/>
          <p:cNvSpPr/>
          <p:nvPr/>
        </p:nvSpPr>
        <p:spPr>
          <a:xfrm>
            <a:off x="10505777" y="5594896"/>
            <a:ext cx="115443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월 손익: +75만원</a:t>
            </a:r>
            <a:endParaRPr lang="en-US" sz="1050" dirty="0"/>
          </a:p>
        </p:txBody>
      </p:sp>
      <p:sp>
        <p:nvSpPr>
          <p:cNvPr id="45" name="Text 22"/>
          <p:cNvSpPr/>
          <p:nvPr/>
        </p:nvSpPr>
        <p:spPr>
          <a:xfrm>
            <a:off x="11753850" y="3209925"/>
            <a:ext cx="228600" cy="390525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FF6A3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2026</a:t>
            </a:r>
            <a:endParaRPr lang="en-US" sz="120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" y="447675"/>
            <a:ext cx="571500" cy="457200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000" y="1702891"/>
            <a:ext cx="5334000" cy="1638300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400" y="2293441"/>
            <a:ext cx="171450" cy="152400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4400" y="2636341"/>
            <a:ext cx="152400" cy="152400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4400" y="2979241"/>
            <a:ext cx="152400" cy="152400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2000" y="3493591"/>
            <a:ext cx="5334000" cy="1638300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4400" y="4084141"/>
            <a:ext cx="114300" cy="152400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14400" y="4427041"/>
            <a:ext cx="190500" cy="152400"/>
          </a:xfrm>
          <a:prstGeom prst="rect">
            <a:avLst/>
          </a:prstGeom>
        </p:spPr>
      </p:pic>
      <p:pic>
        <p:nvPicPr>
          <p:cNvPr id="12" name="Image 10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14400" y="4769941"/>
            <a:ext cx="171450" cy="152400"/>
          </a:xfrm>
          <a:prstGeom prst="rect">
            <a:avLst/>
          </a:prstGeom>
        </p:spPr>
      </p:pic>
      <p:pic>
        <p:nvPicPr>
          <p:cNvPr id="13" name="Image 11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096000" y="1702891"/>
            <a:ext cx="5334000" cy="2306687"/>
          </a:xfrm>
          <a:prstGeom prst="rect">
            <a:avLst/>
          </a:prstGeom>
        </p:spPr>
      </p:pic>
      <p:pic>
        <p:nvPicPr>
          <p:cNvPr id="14" name="Image 12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248400" y="2236291"/>
            <a:ext cx="476250" cy="476250"/>
          </a:xfrm>
          <a:prstGeom prst="rect">
            <a:avLst/>
          </a:prstGeom>
        </p:spPr>
      </p:pic>
      <p:pic>
        <p:nvPicPr>
          <p:cNvPr id="15" name="Image 13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381750" y="2369641"/>
            <a:ext cx="209550" cy="209550"/>
          </a:xfrm>
          <a:prstGeom prst="rect">
            <a:avLst/>
          </a:prstGeom>
        </p:spPr>
      </p:pic>
      <p:pic>
        <p:nvPicPr>
          <p:cNvPr id="16" name="Image 14" descr="preencoded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248400" y="2801987"/>
            <a:ext cx="476250" cy="476250"/>
          </a:xfrm>
          <a:prstGeom prst="rect">
            <a:avLst/>
          </a:prstGeom>
        </p:spPr>
      </p:pic>
      <p:pic>
        <p:nvPicPr>
          <p:cNvPr id="17" name="Image 15" descr="preencoded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367463" y="2935337"/>
            <a:ext cx="238125" cy="209550"/>
          </a:xfrm>
          <a:prstGeom prst="rect">
            <a:avLst/>
          </a:prstGeom>
        </p:spPr>
      </p:pic>
      <p:pic>
        <p:nvPicPr>
          <p:cNvPr id="18" name="Image 16" descr="preencoded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248400" y="3367683"/>
            <a:ext cx="476250" cy="476250"/>
          </a:xfrm>
          <a:prstGeom prst="rect">
            <a:avLst/>
          </a:prstGeom>
        </p:spPr>
      </p:pic>
      <p:pic>
        <p:nvPicPr>
          <p:cNvPr id="19" name="Image 17" descr="preencoded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381750" y="3501033"/>
            <a:ext cx="209550" cy="209550"/>
          </a:xfrm>
          <a:prstGeom prst="rect">
            <a:avLst/>
          </a:prstGeom>
        </p:spPr>
      </p:pic>
      <p:pic>
        <p:nvPicPr>
          <p:cNvPr id="20" name="Image 18" descr="preencoded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096000" y="4161979"/>
            <a:ext cx="5334000" cy="1866900"/>
          </a:xfrm>
          <a:prstGeom prst="rect">
            <a:avLst/>
          </a:prstGeom>
        </p:spPr>
      </p:pic>
      <p:sp>
        <p:nvSpPr>
          <p:cNvPr id="21" name="Text 0"/>
          <p:cNvSpPr/>
          <p:nvPr/>
        </p:nvSpPr>
        <p:spPr>
          <a:xfrm>
            <a:off x="1476375" y="381000"/>
            <a:ext cx="10668000" cy="54858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4320"/>
              </a:lnSpc>
              <a:buNone/>
            </a:pPr>
            <a:r>
              <a:rPr lang="en-US" sz="3600" b="1" dirty="0">
                <a:solidFill>
                  <a:srgbClr val="FF6A3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투자 및 제휴 제안</a:t>
            </a:r>
            <a:endParaRPr lang="en-US" sz="3600" dirty="0"/>
          </a:p>
        </p:txBody>
      </p:sp>
      <p:sp>
        <p:nvSpPr>
          <p:cNvPr id="22" name="Text 1"/>
          <p:cNvSpPr/>
          <p:nvPr/>
        </p:nvSpPr>
        <p:spPr>
          <a:xfrm>
            <a:off x="762000" y="1024830"/>
            <a:ext cx="12801600" cy="297061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340"/>
              </a:lnSpc>
              <a:buNone/>
            </a:pPr>
            <a:r>
              <a:rPr lang="en-US" sz="1800" b="1" dirty="0">
                <a:solidFill>
                  <a:srgbClr val="33333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로컬 비즈니스 성장 트렌드와 Z세대 게임 선호도를 바탕으로 한 투자 및 제휴 기회</a:t>
            </a:r>
            <a:endParaRPr lang="en-US" sz="1800" dirty="0"/>
          </a:p>
        </p:txBody>
      </p:sp>
      <p:sp>
        <p:nvSpPr>
          <p:cNvPr id="23" name="Text 2"/>
          <p:cNvSpPr/>
          <p:nvPr/>
        </p:nvSpPr>
        <p:spPr>
          <a:xfrm>
            <a:off x="914400" y="1855291"/>
            <a:ext cx="50292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시장 기회</a:t>
            </a:r>
            <a:endParaRPr lang="en-US" sz="1800" dirty="0"/>
          </a:p>
        </p:txBody>
      </p:sp>
      <p:sp>
        <p:nvSpPr>
          <p:cNvPr id="24" name="Text 3"/>
          <p:cNvSpPr/>
          <p:nvPr/>
        </p:nvSpPr>
        <p:spPr>
          <a:xfrm>
            <a:off x="1200150" y="2236291"/>
            <a:ext cx="38290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전국 자영업자 </a:t>
            </a:r>
            <a:pPr algn="l" indent="0" marL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FF6A3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550만 명</a:t>
            </a:r>
            <a:pPr algn="l"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에 대한 마케팅 수요</a:t>
            </a:r>
            <a:endParaRPr lang="en-US" sz="1350" dirty="0"/>
          </a:p>
        </p:txBody>
      </p:sp>
      <p:sp>
        <p:nvSpPr>
          <p:cNvPr id="25" name="Text 4"/>
          <p:cNvSpPr/>
          <p:nvPr/>
        </p:nvSpPr>
        <p:spPr>
          <a:xfrm>
            <a:off x="1181100" y="2579191"/>
            <a:ext cx="306324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로컬 마케팅 시장 규모 </a:t>
            </a:r>
            <a:pPr algn="l" indent="0" marL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FF6A3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10조원 이상</a:t>
            </a:r>
            <a:endParaRPr lang="en-US" sz="1350" dirty="0"/>
          </a:p>
        </p:txBody>
      </p:sp>
      <p:sp>
        <p:nvSpPr>
          <p:cNvPr id="26" name="Text 5"/>
          <p:cNvSpPr/>
          <p:nvPr/>
        </p:nvSpPr>
        <p:spPr>
          <a:xfrm>
            <a:off x="1181100" y="2922091"/>
            <a:ext cx="32004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코로나 이후 동네 상권 재발견 트렌드</a:t>
            </a:r>
            <a:endParaRPr lang="en-US" sz="1350" dirty="0"/>
          </a:p>
        </p:txBody>
      </p:sp>
      <p:sp>
        <p:nvSpPr>
          <p:cNvPr id="27" name="Text 6"/>
          <p:cNvSpPr/>
          <p:nvPr/>
        </p:nvSpPr>
        <p:spPr>
          <a:xfrm>
            <a:off x="914400" y="3645991"/>
            <a:ext cx="50292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제휴 제안</a:t>
            </a:r>
            <a:endParaRPr lang="en-US" sz="1800" dirty="0"/>
          </a:p>
        </p:txBody>
      </p:sp>
      <p:sp>
        <p:nvSpPr>
          <p:cNvPr id="28" name="Text 7"/>
          <p:cNvSpPr/>
          <p:nvPr/>
        </p:nvSpPr>
        <p:spPr>
          <a:xfrm>
            <a:off x="1143000" y="4026991"/>
            <a:ext cx="250317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로컬 가게와의 제휴 프로그램</a:t>
            </a:r>
            <a:endParaRPr lang="en-US" sz="1350" dirty="0"/>
          </a:p>
        </p:txBody>
      </p:sp>
      <p:sp>
        <p:nvSpPr>
          <p:cNvPr id="29" name="Text 8"/>
          <p:cNvSpPr/>
          <p:nvPr/>
        </p:nvSpPr>
        <p:spPr>
          <a:xfrm>
            <a:off x="1219200" y="4369891"/>
            <a:ext cx="166878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대학가 타겟 마케팅</a:t>
            </a:r>
            <a:endParaRPr lang="en-US" sz="1350" dirty="0"/>
          </a:p>
        </p:txBody>
      </p:sp>
      <p:sp>
        <p:nvSpPr>
          <p:cNvPr id="30" name="Text 9"/>
          <p:cNvSpPr/>
          <p:nvPr/>
        </p:nvSpPr>
        <p:spPr>
          <a:xfrm>
            <a:off x="1200150" y="4712791"/>
            <a:ext cx="250317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인플루언서 및 유튜버 마케팅</a:t>
            </a:r>
            <a:endParaRPr lang="en-US" sz="1350" dirty="0"/>
          </a:p>
        </p:txBody>
      </p:sp>
      <p:sp>
        <p:nvSpPr>
          <p:cNvPr id="31" name="Text 10"/>
          <p:cNvSpPr/>
          <p:nvPr/>
        </p:nvSpPr>
        <p:spPr>
          <a:xfrm>
            <a:off x="6248400" y="1855291"/>
            <a:ext cx="50292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투자 제안</a:t>
            </a:r>
            <a:endParaRPr lang="en-US" sz="1800" dirty="0"/>
          </a:p>
        </p:txBody>
      </p:sp>
      <p:sp>
        <p:nvSpPr>
          <p:cNvPr id="32" name="Text 11"/>
          <p:cNvSpPr/>
          <p:nvPr/>
        </p:nvSpPr>
        <p:spPr>
          <a:xfrm>
            <a:off x="6915150" y="2236291"/>
            <a:ext cx="3305175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950"/>
              </a:lnSpc>
              <a:buNone/>
            </a:pPr>
            <a:r>
              <a:rPr lang="en-US" sz="1500" b="1" dirty="0">
                <a:solidFill>
                  <a:srgbClr val="33333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MVP 검증</a:t>
            </a:r>
            <a:endParaRPr lang="en-US" sz="1500" dirty="0"/>
          </a:p>
        </p:txBody>
      </p:sp>
      <p:sp>
        <p:nvSpPr>
          <p:cNvPr id="33" name="Text 12"/>
          <p:cNvSpPr/>
          <p:nvPr/>
        </p:nvSpPr>
        <p:spPr>
          <a:xfrm>
            <a:off x="6915150" y="2512516"/>
            <a:ext cx="3966210" cy="213271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680"/>
              </a:lnSpc>
              <a:buNone/>
            </a:pPr>
            <a:r>
              <a:rPr lang="en-US" sz="1200" dirty="0">
                <a:solidFill>
                  <a:srgbClr val="666666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베타 테스트 중인 리워들로 초기 사용자 확보 및 검증</a:t>
            </a:r>
            <a:endParaRPr lang="en-US" sz="1200" dirty="0"/>
          </a:p>
        </p:txBody>
      </p:sp>
      <p:sp>
        <p:nvSpPr>
          <p:cNvPr id="34" name="Text 13"/>
          <p:cNvSpPr/>
          <p:nvPr/>
        </p:nvSpPr>
        <p:spPr>
          <a:xfrm>
            <a:off x="6915150" y="2801987"/>
            <a:ext cx="2190750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950"/>
              </a:lnSpc>
              <a:buNone/>
            </a:pPr>
            <a:r>
              <a:rPr lang="en-US" sz="1500" b="1" dirty="0">
                <a:solidFill>
                  <a:srgbClr val="33333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로컬 확장</a:t>
            </a:r>
            <a:endParaRPr lang="en-US" sz="1500" dirty="0"/>
          </a:p>
        </p:txBody>
      </p:sp>
      <p:sp>
        <p:nvSpPr>
          <p:cNvPr id="35" name="Text 14"/>
          <p:cNvSpPr/>
          <p:nvPr/>
        </p:nvSpPr>
        <p:spPr>
          <a:xfrm>
            <a:off x="6915150" y="3078212"/>
            <a:ext cx="2628900" cy="213271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680"/>
              </a:lnSpc>
              <a:buNone/>
            </a:pPr>
            <a:r>
              <a:rPr lang="en-US" sz="1200" dirty="0">
                <a:solidFill>
                  <a:srgbClr val="666666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특정 지역 집중 공략하여 로컬 확장</a:t>
            </a:r>
            <a:endParaRPr lang="en-US" sz="1200" dirty="0"/>
          </a:p>
        </p:txBody>
      </p:sp>
      <p:sp>
        <p:nvSpPr>
          <p:cNvPr id="36" name="Text 15"/>
          <p:cNvSpPr/>
          <p:nvPr/>
        </p:nvSpPr>
        <p:spPr>
          <a:xfrm>
            <a:off x="6915150" y="3367683"/>
            <a:ext cx="2009775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950"/>
              </a:lnSpc>
              <a:buNone/>
            </a:pPr>
            <a:r>
              <a:rPr lang="en-US" sz="1500" b="1" dirty="0">
                <a:solidFill>
                  <a:srgbClr val="33333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전국 확장</a:t>
            </a:r>
            <a:endParaRPr lang="en-US" sz="1500" dirty="0"/>
          </a:p>
        </p:txBody>
      </p:sp>
      <p:sp>
        <p:nvSpPr>
          <p:cNvPr id="37" name="Text 16"/>
          <p:cNvSpPr/>
          <p:nvPr/>
        </p:nvSpPr>
        <p:spPr>
          <a:xfrm>
            <a:off x="6915150" y="3643908"/>
            <a:ext cx="2411730" cy="213271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680"/>
              </a:lnSpc>
              <a:buNone/>
            </a:pPr>
            <a:r>
              <a:rPr lang="en-US" sz="1200" dirty="0">
                <a:solidFill>
                  <a:srgbClr val="666666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주요 도시로 확산하여 전국 확장</a:t>
            </a:r>
            <a:endParaRPr lang="en-US" sz="1200" dirty="0"/>
          </a:p>
        </p:txBody>
      </p:sp>
      <p:sp>
        <p:nvSpPr>
          <p:cNvPr id="38" name="Text 17"/>
          <p:cNvSpPr/>
          <p:nvPr/>
        </p:nvSpPr>
        <p:spPr>
          <a:xfrm>
            <a:off x="6248400" y="4314379"/>
            <a:ext cx="50292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협력 방식</a:t>
            </a:r>
            <a:endParaRPr lang="en-US" sz="1500" dirty="0"/>
          </a:p>
        </p:txBody>
      </p:sp>
      <p:sp>
        <p:nvSpPr>
          <p:cNvPr id="39" name="Text 18"/>
          <p:cNvSpPr/>
          <p:nvPr/>
        </p:nvSpPr>
        <p:spPr>
          <a:xfrm>
            <a:off x="6248400" y="4657279"/>
            <a:ext cx="5029200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리워들은 자영업자, 리워들, 소비자 모두에게 이익이 되는 선순환 구조를 구축합니다. 투자자는 새로운 로컬 마케팅 생태계를 경험하고, 자영업자/소비자에게도 가치를 제공받습니다.</a:t>
            </a:r>
            <a:endParaRPr lang="en-US" sz="1200" dirty="0"/>
          </a:p>
        </p:txBody>
      </p:sp>
      <p:sp>
        <p:nvSpPr>
          <p:cNvPr id="40" name="Text 19"/>
          <p:cNvSpPr/>
          <p:nvPr/>
        </p:nvSpPr>
        <p:spPr>
          <a:xfrm>
            <a:off x="8186738" y="5457379"/>
            <a:ext cx="1152525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highlight>
                  <a:srgbClr val="F97316"/>
                </a:highlight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투자 문의</a:t>
            </a:r>
            <a:endParaRPr lang="en-US" sz="1350" dirty="0"/>
          </a:p>
        </p:txBody>
      </p:sp>
      <p:sp>
        <p:nvSpPr>
          <p:cNvPr id="41" name="Text 20"/>
          <p:cNvSpPr/>
          <p:nvPr/>
        </p:nvSpPr>
        <p:spPr>
          <a:xfrm>
            <a:off x="11601450" y="381000"/>
            <a:ext cx="228600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FF6A3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2024</a:t>
            </a:r>
            <a:endParaRPr lang="en-US" sz="1200" dirty="0"/>
          </a:p>
        </p:txBody>
      </p:sp>
      <p:sp>
        <p:nvSpPr>
          <p:cNvPr id="42" name="Text 21"/>
          <p:cNvSpPr/>
          <p:nvPr/>
        </p:nvSpPr>
        <p:spPr>
          <a:xfrm>
            <a:off x="11601450" y="5524500"/>
            <a:ext cx="228600" cy="904875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FF6A3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SHOWCASE</a:t>
            </a:r>
            <a:endParaRPr lang="en-US" sz="1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" y="609600"/>
            <a:ext cx="457200" cy="457200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000" y="1501080"/>
            <a:ext cx="5191125" cy="758130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000" y="2497336"/>
            <a:ext cx="5191125" cy="758130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2000" y="3493591"/>
            <a:ext cx="5191125" cy="758130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2000" y="4489847"/>
            <a:ext cx="5191125" cy="758130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2000" y="5486102"/>
            <a:ext cx="5191125" cy="758130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38875" y="1501080"/>
            <a:ext cx="5191125" cy="758130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38875" y="2497336"/>
            <a:ext cx="5191125" cy="758130"/>
          </a:xfrm>
          <a:prstGeom prst="rect">
            <a:avLst/>
          </a:prstGeom>
        </p:spPr>
      </p:pic>
      <p:pic>
        <p:nvPicPr>
          <p:cNvPr id="12" name="Image 10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238875" y="3493591"/>
            <a:ext cx="5191125" cy="758130"/>
          </a:xfrm>
          <a:prstGeom prst="rect">
            <a:avLst/>
          </a:prstGeom>
        </p:spPr>
      </p:pic>
      <p:pic>
        <p:nvPicPr>
          <p:cNvPr id="13" name="Image 11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238875" y="4489847"/>
            <a:ext cx="5191125" cy="758130"/>
          </a:xfrm>
          <a:prstGeom prst="rect">
            <a:avLst/>
          </a:prstGeom>
        </p:spPr>
      </p:pic>
      <p:pic>
        <p:nvPicPr>
          <p:cNvPr id="14" name="Image 12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238875" y="5486102"/>
            <a:ext cx="5191125" cy="758130"/>
          </a:xfrm>
          <a:prstGeom prst="rect">
            <a:avLst/>
          </a:prstGeom>
        </p:spPr>
      </p:pic>
      <p:sp>
        <p:nvSpPr>
          <p:cNvPr id="15" name="Text 0"/>
          <p:cNvSpPr/>
          <p:nvPr/>
        </p:nvSpPr>
        <p:spPr>
          <a:xfrm>
            <a:off x="1362075" y="571500"/>
            <a:ext cx="10668000" cy="54858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4320"/>
              </a:lnSpc>
              <a:buNone/>
            </a:pPr>
            <a:r>
              <a:rPr lang="en-US" sz="3600" b="1" dirty="0">
                <a:solidFill>
                  <a:srgbClr val="FF6A3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목차</a:t>
            </a:r>
            <a:endParaRPr lang="en-US" sz="3600" dirty="0"/>
          </a:p>
        </p:txBody>
      </p:sp>
      <p:sp>
        <p:nvSpPr>
          <p:cNvPr id="16" name="Text 1"/>
          <p:cNvSpPr/>
          <p:nvPr/>
        </p:nvSpPr>
        <p:spPr>
          <a:xfrm>
            <a:off x="904875" y="1643955"/>
            <a:ext cx="57150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700"/>
              </a:lnSpc>
              <a:buNone/>
            </a:pPr>
            <a:r>
              <a:rPr lang="en-US" sz="1800" b="1" dirty="0">
                <a:solidFill>
                  <a:srgbClr val="FF6A3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03</a:t>
            </a:r>
            <a:endParaRPr lang="en-US" sz="1800" dirty="0"/>
          </a:p>
        </p:txBody>
      </p:sp>
      <p:sp>
        <p:nvSpPr>
          <p:cNvPr id="17" name="Text 2"/>
          <p:cNvSpPr/>
          <p:nvPr/>
        </p:nvSpPr>
        <p:spPr>
          <a:xfrm>
            <a:off x="1524000" y="1643955"/>
            <a:ext cx="3962400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950"/>
              </a:lnSpc>
              <a:buNone/>
            </a:pPr>
            <a:r>
              <a:rPr lang="en-US" sz="1500" b="1" dirty="0">
                <a:solidFill>
                  <a:srgbClr val="33333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서비스 개요</a:t>
            </a:r>
            <a:endParaRPr lang="en-US" sz="1500" dirty="0"/>
          </a:p>
        </p:txBody>
      </p:sp>
      <p:sp>
        <p:nvSpPr>
          <p:cNvPr id="18" name="Text 3"/>
          <p:cNvSpPr/>
          <p:nvPr/>
        </p:nvSpPr>
        <p:spPr>
          <a:xfrm>
            <a:off x="1524000" y="1929705"/>
            <a:ext cx="3962400" cy="18663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47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리워들 플랫폼 소개</a:t>
            </a:r>
            <a:endParaRPr lang="en-US" sz="1050" dirty="0"/>
          </a:p>
        </p:txBody>
      </p:sp>
      <p:sp>
        <p:nvSpPr>
          <p:cNvPr id="19" name="Text 4"/>
          <p:cNvSpPr/>
          <p:nvPr/>
        </p:nvSpPr>
        <p:spPr>
          <a:xfrm>
            <a:off x="5581650" y="1643955"/>
            <a:ext cx="27432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FF6A3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P.3</a:t>
            </a:r>
            <a:endParaRPr lang="en-US" sz="1200" dirty="0"/>
          </a:p>
        </p:txBody>
      </p:sp>
      <p:sp>
        <p:nvSpPr>
          <p:cNvPr id="20" name="Text 5"/>
          <p:cNvSpPr/>
          <p:nvPr/>
        </p:nvSpPr>
        <p:spPr>
          <a:xfrm>
            <a:off x="904875" y="2640211"/>
            <a:ext cx="57150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700"/>
              </a:lnSpc>
              <a:buNone/>
            </a:pPr>
            <a:r>
              <a:rPr lang="en-US" sz="1800" b="1" dirty="0">
                <a:solidFill>
                  <a:srgbClr val="FF6A3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04</a:t>
            </a:r>
            <a:endParaRPr lang="en-US" sz="1800" dirty="0"/>
          </a:p>
        </p:txBody>
      </p:sp>
      <p:sp>
        <p:nvSpPr>
          <p:cNvPr id="21" name="Text 6"/>
          <p:cNvSpPr/>
          <p:nvPr/>
        </p:nvSpPr>
        <p:spPr>
          <a:xfrm>
            <a:off x="1524000" y="2640211"/>
            <a:ext cx="3952875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950"/>
              </a:lnSpc>
              <a:buNone/>
            </a:pPr>
            <a:r>
              <a:rPr lang="en-US" sz="1500" b="1" dirty="0">
                <a:solidFill>
                  <a:srgbClr val="33333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시장 분석</a:t>
            </a:r>
            <a:endParaRPr lang="en-US" sz="1500" dirty="0"/>
          </a:p>
        </p:txBody>
      </p:sp>
      <p:sp>
        <p:nvSpPr>
          <p:cNvPr id="22" name="Text 7"/>
          <p:cNvSpPr/>
          <p:nvPr/>
        </p:nvSpPr>
        <p:spPr>
          <a:xfrm>
            <a:off x="1524000" y="2925961"/>
            <a:ext cx="3952875" cy="18663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47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문제점 및 기회 분석</a:t>
            </a:r>
            <a:endParaRPr lang="en-US" sz="1050" dirty="0"/>
          </a:p>
        </p:txBody>
      </p:sp>
      <p:sp>
        <p:nvSpPr>
          <p:cNvPr id="23" name="Text 8"/>
          <p:cNvSpPr/>
          <p:nvPr/>
        </p:nvSpPr>
        <p:spPr>
          <a:xfrm>
            <a:off x="5572125" y="2640211"/>
            <a:ext cx="2857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FF6A3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P.4</a:t>
            </a:r>
            <a:endParaRPr lang="en-US" sz="1200" dirty="0"/>
          </a:p>
        </p:txBody>
      </p:sp>
      <p:sp>
        <p:nvSpPr>
          <p:cNvPr id="24" name="Text 9"/>
          <p:cNvSpPr/>
          <p:nvPr/>
        </p:nvSpPr>
        <p:spPr>
          <a:xfrm>
            <a:off x="904875" y="3636466"/>
            <a:ext cx="57150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700"/>
              </a:lnSpc>
              <a:buNone/>
            </a:pPr>
            <a:r>
              <a:rPr lang="en-US" sz="1800" b="1" dirty="0">
                <a:solidFill>
                  <a:srgbClr val="FF6A3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06</a:t>
            </a:r>
            <a:endParaRPr lang="en-US" sz="1800" dirty="0"/>
          </a:p>
        </p:txBody>
      </p:sp>
      <p:sp>
        <p:nvSpPr>
          <p:cNvPr id="25" name="Text 10"/>
          <p:cNvSpPr/>
          <p:nvPr/>
        </p:nvSpPr>
        <p:spPr>
          <a:xfrm>
            <a:off x="1524000" y="3636466"/>
            <a:ext cx="3962400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950"/>
              </a:lnSpc>
              <a:buNone/>
            </a:pPr>
            <a:r>
              <a:rPr lang="en-US" sz="1500" b="1" dirty="0">
                <a:solidFill>
                  <a:srgbClr val="33333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솔루션</a:t>
            </a:r>
            <a:endParaRPr lang="en-US" sz="1500" dirty="0"/>
          </a:p>
        </p:txBody>
      </p:sp>
      <p:sp>
        <p:nvSpPr>
          <p:cNvPr id="26" name="Text 11"/>
          <p:cNvSpPr/>
          <p:nvPr/>
        </p:nvSpPr>
        <p:spPr>
          <a:xfrm>
            <a:off x="1524000" y="3922216"/>
            <a:ext cx="3962400" cy="18663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47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리워들의 해결방안</a:t>
            </a:r>
            <a:endParaRPr lang="en-US" sz="1050" dirty="0"/>
          </a:p>
        </p:txBody>
      </p:sp>
      <p:sp>
        <p:nvSpPr>
          <p:cNvPr id="27" name="Text 12"/>
          <p:cNvSpPr/>
          <p:nvPr/>
        </p:nvSpPr>
        <p:spPr>
          <a:xfrm>
            <a:off x="5581650" y="3636466"/>
            <a:ext cx="27432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FF6A3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P.6</a:t>
            </a:r>
            <a:endParaRPr lang="en-US" sz="1200" dirty="0"/>
          </a:p>
        </p:txBody>
      </p:sp>
      <p:sp>
        <p:nvSpPr>
          <p:cNvPr id="28" name="Text 13"/>
          <p:cNvSpPr/>
          <p:nvPr/>
        </p:nvSpPr>
        <p:spPr>
          <a:xfrm>
            <a:off x="904875" y="4632722"/>
            <a:ext cx="57150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700"/>
              </a:lnSpc>
              <a:buNone/>
            </a:pPr>
            <a:r>
              <a:rPr lang="en-US" sz="1800" b="1" dirty="0">
                <a:solidFill>
                  <a:srgbClr val="FF6A3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07</a:t>
            </a:r>
            <a:endParaRPr lang="en-US" sz="1800" dirty="0"/>
          </a:p>
        </p:txBody>
      </p:sp>
      <p:sp>
        <p:nvSpPr>
          <p:cNvPr id="29" name="Text 14"/>
          <p:cNvSpPr/>
          <p:nvPr/>
        </p:nvSpPr>
        <p:spPr>
          <a:xfrm>
            <a:off x="1524000" y="4632722"/>
            <a:ext cx="3971925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950"/>
              </a:lnSpc>
              <a:buNone/>
            </a:pPr>
            <a:r>
              <a:rPr lang="en-US" sz="1500" b="1" dirty="0">
                <a:solidFill>
                  <a:srgbClr val="33333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핵심 기능</a:t>
            </a:r>
            <a:endParaRPr lang="en-US" sz="1500" dirty="0"/>
          </a:p>
        </p:txBody>
      </p:sp>
      <p:sp>
        <p:nvSpPr>
          <p:cNvPr id="30" name="Text 15"/>
          <p:cNvSpPr/>
          <p:nvPr/>
        </p:nvSpPr>
        <p:spPr>
          <a:xfrm>
            <a:off x="1524000" y="4918472"/>
            <a:ext cx="3971925" cy="18663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47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게임 시스템 &amp; 포인트</a:t>
            </a:r>
            <a:endParaRPr lang="en-US" sz="1050" dirty="0"/>
          </a:p>
        </p:txBody>
      </p:sp>
      <p:sp>
        <p:nvSpPr>
          <p:cNvPr id="31" name="Text 16"/>
          <p:cNvSpPr/>
          <p:nvPr/>
        </p:nvSpPr>
        <p:spPr>
          <a:xfrm>
            <a:off x="5591175" y="4632722"/>
            <a:ext cx="26289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FF6A3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P.7</a:t>
            </a:r>
            <a:endParaRPr lang="en-US" sz="1200" dirty="0"/>
          </a:p>
        </p:txBody>
      </p:sp>
      <p:sp>
        <p:nvSpPr>
          <p:cNvPr id="32" name="Text 17"/>
          <p:cNvSpPr/>
          <p:nvPr/>
        </p:nvSpPr>
        <p:spPr>
          <a:xfrm>
            <a:off x="904875" y="5628977"/>
            <a:ext cx="57150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700"/>
              </a:lnSpc>
              <a:buNone/>
            </a:pPr>
            <a:r>
              <a:rPr lang="en-US" sz="1800" b="1" dirty="0">
                <a:solidFill>
                  <a:srgbClr val="FF6A3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10</a:t>
            </a:r>
            <a:endParaRPr lang="en-US" sz="1800" dirty="0"/>
          </a:p>
        </p:txBody>
      </p:sp>
      <p:sp>
        <p:nvSpPr>
          <p:cNvPr id="33" name="Text 18"/>
          <p:cNvSpPr/>
          <p:nvPr/>
        </p:nvSpPr>
        <p:spPr>
          <a:xfrm>
            <a:off x="1524000" y="5628977"/>
            <a:ext cx="3895725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950"/>
              </a:lnSpc>
              <a:buNone/>
            </a:pPr>
            <a:r>
              <a:rPr lang="en-US" sz="1500" b="1" dirty="0">
                <a:solidFill>
                  <a:srgbClr val="33333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비즈니스 모델</a:t>
            </a:r>
            <a:endParaRPr lang="en-US" sz="1500" dirty="0"/>
          </a:p>
        </p:txBody>
      </p:sp>
      <p:sp>
        <p:nvSpPr>
          <p:cNvPr id="34" name="Text 19"/>
          <p:cNvSpPr/>
          <p:nvPr/>
        </p:nvSpPr>
        <p:spPr>
          <a:xfrm>
            <a:off x="1524000" y="5914727"/>
            <a:ext cx="3895725" cy="18663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47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수익 구조 및 시뮬레이션</a:t>
            </a:r>
            <a:endParaRPr lang="en-US" sz="1050" dirty="0"/>
          </a:p>
        </p:txBody>
      </p:sp>
      <p:sp>
        <p:nvSpPr>
          <p:cNvPr id="35" name="Text 20"/>
          <p:cNvSpPr/>
          <p:nvPr/>
        </p:nvSpPr>
        <p:spPr>
          <a:xfrm>
            <a:off x="5514975" y="5628977"/>
            <a:ext cx="35433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FF6A3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P.10</a:t>
            </a:r>
            <a:endParaRPr lang="en-US" sz="1200" dirty="0"/>
          </a:p>
        </p:txBody>
      </p:sp>
      <p:sp>
        <p:nvSpPr>
          <p:cNvPr id="36" name="Text 21"/>
          <p:cNvSpPr/>
          <p:nvPr/>
        </p:nvSpPr>
        <p:spPr>
          <a:xfrm>
            <a:off x="6381750" y="1643955"/>
            <a:ext cx="57150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700"/>
              </a:lnSpc>
              <a:buNone/>
            </a:pPr>
            <a:r>
              <a:rPr lang="en-US" sz="1800" b="1" dirty="0">
                <a:solidFill>
                  <a:srgbClr val="FF6A3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13</a:t>
            </a:r>
            <a:endParaRPr lang="en-US" sz="1800" dirty="0"/>
          </a:p>
        </p:txBody>
      </p:sp>
      <p:sp>
        <p:nvSpPr>
          <p:cNvPr id="37" name="Text 22"/>
          <p:cNvSpPr/>
          <p:nvPr/>
        </p:nvSpPr>
        <p:spPr>
          <a:xfrm>
            <a:off x="7000875" y="1643955"/>
            <a:ext cx="3905250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950"/>
              </a:lnSpc>
              <a:buNone/>
            </a:pPr>
            <a:r>
              <a:rPr lang="en-US" sz="1500" b="1" dirty="0">
                <a:solidFill>
                  <a:srgbClr val="33333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성장 전략</a:t>
            </a:r>
            <a:endParaRPr lang="en-US" sz="1500" dirty="0"/>
          </a:p>
        </p:txBody>
      </p:sp>
      <p:sp>
        <p:nvSpPr>
          <p:cNvPr id="38" name="Text 23"/>
          <p:cNvSpPr/>
          <p:nvPr/>
        </p:nvSpPr>
        <p:spPr>
          <a:xfrm>
            <a:off x="7000875" y="1929705"/>
            <a:ext cx="3905250" cy="18663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47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4단계 확장 로드맵</a:t>
            </a:r>
            <a:endParaRPr lang="en-US" sz="1050" dirty="0"/>
          </a:p>
        </p:txBody>
      </p:sp>
      <p:sp>
        <p:nvSpPr>
          <p:cNvPr id="39" name="Text 24"/>
          <p:cNvSpPr/>
          <p:nvPr/>
        </p:nvSpPr>
        <p:spPr>
          <a:xfrm>
            <a:off x="11001375" y="1643955"/>
            <a:ext cx="3429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FF6A3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P.13</a:t>
            </a:r>
            <a:endParaRPr lang="en-US" sz="1200" dirty="0"/>
          </a:p>
        </p:txBody>
      </p:sp>
      <p:sp>
        <p:nvSpPr>
          <p:cNvPr id="40" name="Text 25"/>
          <p:cNvSpPr/>
          <p:nvPr/>
        </p:nvSpPr>
        <p:spPr>
          <a:xfrm>
            <a:off x="6381750" y="2640211"/>
            <a:ext cx="57150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700"/>
              </a:lnSpc>
              <a:buNone/>
            </a:pPr>
            <a:r>
              <a:rPr lang="en-US" sz="1800" b="1" dirty="0">
                <a:solidFill>
                  <a:srgbClr val="FF6A3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14</a:t>
            </a:r>
            <a:endParaRPr lang="en-US" sz="1800" dirty="0"/>
          </a:p>
        </p:txBody>
      </p:sp>
      <p:sp>
        <p:nvSpPr>
          <p:cNvPr id="41" name="Text 26"/>
          <p:cNvSpPr/>
          <p:nvPr/>
        </p:nvSpPr>
        <p:spPr>
          <a:xfrm>
            <a:off x="7000875" y="2640211"/>
            <a:ext cx="3895725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950"/>
              </a:lnSpc>
              <a:buNone/>
            </a:pPr>
            <a:r>
              <a:rPr lang="en-US" sz="1500" b="1" dirty="0">
                <a:solidFill>
                  <a:srgbClr val="33333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경쟁 우위</a:t>
            </a:r>
            <a:endParaRPr lang="en-US" sz="1500" dirty="0"/>
          </a:p>
        </p:txBody>
      </p:sp>
      <p:sp>
        <p:nvSpPr>
          <p:cNvPr id="42" name="Text 27"/>
          <p:cNvSpPr/>
          <p:nvPr/>
        </p:nvSpPr>
        <p:spPr>
          <a:xfrm>
            <a:off x="7000875" y="2925961"/>
            <a:ext cx="3895725" cy="18663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47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차별화 포인트</a:t>
            </a:r>
            <a:endParaRPr lang="en-US" sz="1050" dirty="0"/>
          </a:p>
        </p:txBody>
      </p:sp>
      <p:sp>
        <p:nvSpPr>
          <p:cNvPr id="43" name="Text 28"/>
          <p:cNvSpPr/>
          <p:nvPr/>
        </p:nvSpPr>
        <p:spPr>
          <a:xfrm>
            <a:off x="10991850" y="2640211"/>
            <a:ext cx="35433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FF6A3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P.14</a:t>
            </a:r>
            <a:endParaRPr lang="en-US" sz="1200" dirty="0"/>
          </a:p>
        </p:txBody>
      </p:sp>
      <p:sp>
        <p:nvSpPr>
          <p:cNvPr id="44" name="Text 29"/>
          <p:cNvSpPr/>
          <p:nvPr/>
        </p:nvSpPr>
        <p:spPr>
          <a:xfrm>
            <a:off x="6381750" y="3636466"/>
            <a:ext cx="57150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700"/>
              </a:lnSpc>
              <a:buNone/>
            </a:pPr>
            <a:r>
              <a:rPr lang="en-US" sz="1800" b="1" dirty="0">
                <a:solidFill>
                  <a:srgbClr val="FF6A3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15</a:t>
            </a:r>
            <a:endParaRPr lang="en-US" sz="1800" dirty="0"/>
          </a:p>
        </p:txBody>
      </p:sp>
      <p:sp>
        <p:nvSpPr>
          <p:cNvPr id="45" name="Text 30"/>
          <p:cNvSpPr/>
          <p:nvPr/>
        </p:nvSpPr>
        <p:spPr>
          <a:xfrm>
            <a:off x="7000875" y="3636466"/>
            <a:ext cx="3905250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950"/>
              </a:lnSpc>
              <a:buNone/>
            </a:pPr>
            <a:r>
              <a:rPr lang="en-US" sz="1500" b="1" dirty="0">
                <a:solidFill>
                  <a:srgbClr val="33333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예상 성과</a:t>
            </a:r>
            <a:endParaRPr lang="en-US" sz="1500" dirty="0"/>
          </a:p>
        </p:txBody>
      </p:sp>
      <p:sp>
        <p:nvSpPr>
          <p:cNvPr id="46" name="Text 31"/>
          <p:cNvSpPr/>
          <p:nvPr/>
        </p:nvSpPr>
        <p:spPr>
          <a:xfrm>
            <a:off x="7000875" y="3922216"/>
            <a:ext cx="3905250" cy="18663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47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주요 지표 및 결과</a:t>
            </a:r>
            <a:endParaRPr lang="en-US" sz="1050" dirty="0"/>
          </a:p>
        </p:txBody>
      </p:sp>
      <p:sp>
        <p:nvSpPr>
          <p:cNvPr id="47" name="Text 32"/>
          <p:cNvSpPr/>
          <p:nvPr/>
        </p:nvSpPr>
        <p:spPr>
          <a:xfrm>
            <a:off x="11001375" y="3636466"/>
            <a:ext cx="3429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FF6A3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P.15</a:t>
            </a:r>
            <a:endParaRPr lang="en-US" sz="1200" dirty="0"/>
          </a:p>
        </p:txBody>
      </p:sp>
      <p:sp>
        <p:nvSpPr>
          <p:cNvPr id="48" name="Text 33"/>
          <p:cNvSpPr/>
          <p:nvPr/>
        </p:nvSpPr>
        <p:spPr>
          <a:xfrm>
            <a:off x="6381750" y="4632722"/>
            <a:ext cx="57150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700"/>
              </a:lnSpc>
              <a:buNone/>
            </a:pPr>
            <a:r>
              <a:rPr lang="en-US" sz="1800" b="1" dirty="0">
                <a:solidFill>
                  <a:srgbClr val="FF6A3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17</a:t>
            </a:r>
            <a:endParaRPr lang="en-US" sz="1800" dirty="0"/>
          </a:p>
        </p:txBody>
      </p:sp>
      <p:sp>
        <p:nvSpPr>
          <p:cNvPr id="49" name="Text 34"/>
          <p:cNvSpPr/>
          <p:nvPr/>
        </p:nvSpPr>
        <p:spPr>
          <a:xfrm>
            <a:off x="7000875" y="4632722"/>
            <a:ext cx="3914775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950"/>
              </a:lnSpc>
              <a:buNone/>
            </a:pPr>
            <a:r>
              <a:rPr lang="en-US" sz="1500" b="1" dirty="0">
                <a:solidFill>
                  <a:srgbClr val="33333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향후 계획</a:t>
            </a:r>
            <a:endParaRPr lang="en-US" sz="1500" dirty="0"/>
          </a:p>
        </p:txBody>
      </p:sp>
      <p:sp>
        <p:nvSpPr>
          <p:cNvPr id="50" name="Text 35"/>
          <p:cNvSpPr/>
          <p:nvPr/>
        </p:nvSpPr>
        <p:spPr>
          <a:xfrm>
            <a:off x="7000875" y="4918472"/>
            <a:ext cx="3914775" cy="18663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47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단기 및 중장기 계획</a:t>
            </a:r>
            <a:endParaRPr lang="en-US" sz="1050" dirty="0"/>
          </a:p>
        </p:txBody>
      </p:sp>
      <p:sp>
        <p:nvSpPr>
          <p:cNvPr id="51" name="Text 36"/>
          <p:cNvSpPr/>
          <p:nvPr/>
        </p:nvSpPr>
        <p:spPr>
          <a:xfrm>
            <a:off x="11010900" y="4632722"/>
            <a:ext cx="33147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FF6A3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P.17</a:t>
            </a:r>
            <a:endParaRPr lang="en-US" sz="1200" dirty="0"/>
          </a:p>
        </p:txBody>
      </p:sp>
      <p:sp>
        <p:nvSpPr>
          <p:cNvPr id="52" name="Text 37"/>
          <p:cNvSpPr/>
          <p:nvPr/>
        </p:nvSpPr>
        <p:spPr>
          <a:xfrm>
            <a:off x="6381750" y="5628977"/>
            <a:ext cx="57150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700"/>
              </a:lnSpc>
              <a:buNone/>
            </a:pPr>
            <a:r>
              <a:rPr lang="en-US" sz="1800" b="1" dirty="0">
                <a:solidFill>
                  <a:srgbClr val="FF6A3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19</a:t>
            </a:r>
            <a:endParaRPr lang="en-US" sz="1800" dirty="0"/>
          </a:p>
        </p:txBody>
      </p:sp>
      <p:sp>
        <p:nvSpPr>
          <p:cNvPr id="53" name="Text 38"/>
          <p:cNvSpPr/>
          <p:nvPr/>
        </p:nvSpPr>
        <p:spPr>
          <a:xfrm>
            <a:off x="7000875" y="5628977"/>
            <a:ext cx="3905250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950"/>
              </a:lnSpc>
              <a:buNone/>
            </a:pPr>
            <a:r>
              <a:rPr lang="en-US" sz="1500" b="1" dirty="0">
                <a:solidFill>
                  <a:srgbClr val="33333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투자 제안</a:t>
            </a:r>
            <a:endParaRPr lang="en-US" sz="1500" dirty="0"/>
          </a:p>
        </p:txBody>
      </p:sp>
      <p:sp>
        <p:nvSpPr>
          <p:cNvPr id="54" name="Text 39"/>
          <p:cNvSpPr/>
          <p:nvPr/>
        </p:nvSpPr>
        <p:spPr>
          <a:xfrm>
            <a:off x="7000875" y="5914727"/>
            <a:ext cx="3905250" cy="18663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47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제휴 및 연락처</a:t>
            </a:r>
            <a:endParaRPr lang="en-US" sz="1050" dirty="0"/>
          </a:p>
        </p:txBody>
      </p:sp>
      <p:sp>
        <p:nvSpPr>
          <p:cNvPr id="55" name="Text 40"/>
          <p:cNvSpPr/>
          <p:nvPr/>
        </p:nvSpPr>
        <p:spPr>
          <a:xfrm>
            <a:off x="11001375" y="5628977"/>
            <a:ext cx="3429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FF6A3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P.19</a:t>
            </a:r>
            <a:endParaRPr lang="en-US" sz="1200" dirty="0"/>
          </a:p>
        </p:txBody>
      </p:sp>
      <p:sp>
        <p:nvSpPr>
          <p:cNvPr id="56" name="Text 41"/>
          <p:cNvSpPr/>
          <p:nvPr/>
        </p:nvSpPr>
        <p:spPr>
          <a:xfrm>
            <a:off x="11601450" y="381000"/>
            <a:ext cx="228600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FF6A3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2024</a:t>
            </a:r>
            <a:endParaRPr lang="en-US" sz="1200" dirty="0"/>
          </a:p>
        </p:txBody>
      </p:sp>
      <p:sp>
        <p:nvSpPr>
          <p:cNvPr id="57" name="Text 42"/>
          <p:cNvSpPr/>
          <p:nvPr/>
        </p:nvSpPr>
        <p:spPr>
          <a:xfrm>
            <a:off x="11601450" y="5572125"/>
            <a:ext cx="228600" cy="904875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FF6A3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SHOWCASE</a:t>
            </a:r>
            <a:endParaRPr lang="en-US" sz="12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750" y="1390650"/>
            <a:ext cx="333375" cy="266700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750" y="1924050"/>
            <a:ext cx="381000" cy="381000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1525" y="2028825"/>
            <a:ext cx="171450" cy="171450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6750" y="2447925"/>
            <a:ext cx="381000" cy="381000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1525" y="2552700"/>
            <a:ext cx="171450" cy="171450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6750" y="3219450"/>
            <a:ext cx="266700" cy="266700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6750" y="3752850"/>
            <a:ext cx="381000" cy="381000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47713" y="3857625"/>
            <a:ext cx="219075" cy="171450"/>
          </a:xfrm>
          <a:prstGeom prst="rect">
            <a:avLst/>
          </a:prstGeom>
        </p:spPr>
      </p:pic>
      <p:pic>
        <p:nvPicPr>
          <p:cNvPr id="12" name="Image 10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66750" y="4276725"/>
            <a:ext cx="381000" cy="381000"/>
          </a:xfrm>
          <a:prstGeom prst="rect">
            <a:avLst/>
          </a:prstGeom>
        </p:spPr>
      </p:pic>
      <p:pic>
        <p:nvPicPr>
          <p:cNvPr id="13" name="Image 11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76288" y="4381500"/>
            <a:ext cx="161925" cy="171450"/>
          </a:xfrm>
          <a:prstGeom prst="rect">
            <a:avLst/>
          </a:prstGeom>
        </p:spPr>
      </p:pic>
      <p:pic>
        <p:nvPicPr>
          <p:cNvPr id="14" name="Image 12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381750" y="1714500"/>
            <a:ext cx="5143500" cy="2912566"/>
          </a:xfrm>
          <a:prstGeom prst="rect">
            <a:avLst/>
          </a:prstGeom>
        </p:spPr>
      </p:pic>
      <p:pic>
        <p:nvPicPr>
          <p:cNvPr id="15" name="Image 13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641729" y="2019300"/>
            <a:ext cx="381000" cy="304800"/>
          </a:xfrm>
          <a:prstGeom prst="rect">
            <a:avLst/>
          </a:prstGeom>
        </p:spPr>
      </p:pic>
      <p:pic>
        <p:nvPicPr>
          <p:cNvPr id="16" name="Image 14" descr="preencoded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619875" y="3569791"/>
            <a:ext cx="2238375" cy="819150"/>
          </a:xfrm>
          <a:prstGeom prst="rect">
            <a:avLst/>
          </a:prstGeom>
        </p:spPr>
      </p:pic>
      <p:pic>
        <p:nvPicPr>
          <p:cNvPr id="17" name="Image 15" descr="preencoded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215039" y="3741241"/>
            <a:ext cx="190500" cy="171450"/>
          </a:xfrm>
          <a:prstGeom prst="rect">
            <a:avLst/>
          </a:prstGeom>
        </p:spPr>
      </p:pic>
      <p:pic>
        <p:nvPicPr>
          <p:cNvPr id="18" name="Image 16" descr="preencoded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048750" y="3569791"/>
            <a:ext cx="2238375" cy="819150"/>
          </a:xfrm>
          <a:prstGeom prst="rect">
            <a:avLst/>
          </a:prstGeom>
        </p:spPr>
      </p:pic>
      <p:pic>
        <p:nvPicPr>
          <p:cNvPr id="19" name="Image 17" descr="preencoded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143500" y="6553200"/>
            <a:ext cx="1905000" cy="19050"/>
          </a:xfrm>
          <a:prstGeom prst="rect">
            <a:avLst/>
          </a:prstGeom>
        </p:spPr>
      </p:pic>
      <p:sp>
        <p:nvSpPr>
          <p:cNvPr id="20" name="Text 0"/>
          <p:cNvSpPr/>
          <p:nvPr/>
        </p:nvSpPr>
        <p:spPr>
          <a:xfrm>
            <a:off x="666750" y="476250"/>
            <a:ext cx="3596700" cy="54858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4320"/>
              </a:lnSpc>
              <a:buNone/>
            </a:pPr>
            <a:r>
              <a:rPr lang="en-US" sz="3600" b="1" i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연락처 및 문의</a:t>
            </a:r>
            <a:endParaRPr lang="en-US" sz="3600" dirty="0"/>
          </a:p>
        </p:txBody>
      </p:sp>
      <p:sp>
        <p:nvSpPr>
          <p:cNvPr id="21" name="Text 1"/>
          <p:cNvSpPr/>
          <p:nvPr/>
        </p:nvSpPr>
        <p:spPr>
          <a:xfrm>
            <a:off x="1095375" y="1333500"/>
            <a:ext cx="5143500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3150"/>
              </a:lnSpc>
              <a:buNone/>
            </a:pPr>
            <a:r>
              <a:rPr lang="en-US" sz="2100" b="1" i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리워들 팀 연락처</a:t>
            </a:r>
            <a:endParaRPr lang="en-US" sz="2100" dirty="0"/>
          </a:p>
        </p:txBody>
      </p:sp>
      <p:sp>
        <p:nvSpPr>
          <p:cNvPr id="22" name="Text 2"/>
          <p:cNvSpPr/>
          <p:nvPr/>
        </p:nvSpPr>
        <p:spPr>
          <a:xfrm>
            <a:off x="1190625" y="1985963"/>
            <a:ext cx="2514600" cy="257175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025"/>
              </a:lnSpc>
              <a:buNone/>
            </a:pPr>
            <a:r>
              <a:rPr lang="en-US" sz="1350" b="1" i="1" dirty="0">
                <a:solidFill>
                  <a:srgbClr val="FFFFFF"/>
                </a:solidFill>
                <a:latin typeface="Space Mono" pitchFamily="34" charset="0"/>
                <a:ea typeface="Space Mono" pitchFamily="34" charset="-122"/>
                <a:cs typeface="Space Mono" pitchFamily="34" charset="-120"/>
              </a:rPr>
              <a:t>contact@rewardle.com</a:t>
            </a:r>
            <a:endParaRPr lang="en-US" sz="1350" dirty="0"/>
          </a:p>
        </p:txBody>
      </p:sp>
      <p:sp>
        <p:nvSpPr>
          <p:cNvPr id="23" name="Text 3"/>
          <p:cNvSpPr/>
          <p:nvPr/>
        </p:nvSpPr>
        <p:spPr>
          <a:xfrm>
            <a:off x="1190625" y="2509838"/>
            <a:ext cx="2011680" cy="257175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025"/>
              </a:lnSpc>
              <a:buNone/>
            </a:pPr>
            <a:r>
              <a:rPr lang="en-US" sz="1350" b="1" i="1" dirty="0">
                <a:solidFill>
                  <a:srgbClr val="FFFFFF"/>
                </a:solidFill>
                <a:latin typeface="Space Mono" pitchFamily="34" charset="0"/>
                <a:ea typeface="Space Mono" pitchFamily="34" charset="-122"/>
                <a:cs typeface="Space Mono" pitchFamily="34" charset="-120"/>
              </a:rPr>
              <a:t>+82-10-XXXX-XXXX</a:t>
            </a:r>
            <a:endParaRPr lang="en-US" sz="1350" dirty="0"/>
          </a:p>
        </p:txBody>
      </p:sp>
      <p:sp>
        <p:nvSpPr>
          <p:cNvPr id="24" name="Text 4"/>
          <p:cNvSpPr/>
          <p:nvPr/>
        </p:nvSpPr>
        <p:spPr>
          <a:xfrm>
            <a:off x="1028700" y="3162300"/>
            <a:ext cx="5143500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3150"/>
              </a:lnSpc>
              <a:buNone/>
            </a:pPr>
            <a:r>
              <a:rPr lang="en-US" sz="2100" b="1" i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온라인 정보</a:t>
            </a:r>
            <a:endParaRPr lang="en-US" sz="2100" dirty="0"/>
          </a:p>
        </p:txBody>
      </p:sp>
      <p:sp>
        <p:nvSpPr>
          <p:cNvPr id="25" name="Text 5"/>
          <p:cNvSpPr/>
          <p:nvPr/>
        </p:nvSpPr>
        <p:spPr>
          <a:xfrm>
            <a:off x="1190625" y="3814763"/>
            <a:ext cx="2011680" cy="257175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025"/>
              </a:lnSpc>
              <a:buNone/>
            </a:pPr>
            <a:r>
              <a:rPr lang="en-US" sz="1350" b="1" i="1" dirty="0">
                <a:solidFill>
                  <a:srgbClr val="FFFFFF"/>
                </a:solidFill>
                <a:latin typeface="Space Mono" pitchFamily="34" charset="0"/>
                <a:ea typeface="Space Mono" pitchFamily="34" charset="-122"/>
                <a:cs typeface="Space Mono" pitchFamily="34" charset="-120"/>
              </a:rPr>
              <a:t>www.rewardle.com</a:t>
            </a:r>
            <a:endParaRPr lang="en-US" sz="1350" dirty="0"/>
          </a:p>
        </p:txBody>
      </p:sp>
      <p:sp>
        <p:nvSpPr>
          <p:cNvPr id="26" name="Text 6"/>
          <p:cNvSpPr/>
          <p:nvPr/>
        </p:nvSpPr>
        <p:spPr>
          <a:xfrm>
            <a:off x="1190625" y="4338638"/>
            <a:ext cx="3394710" cy="257175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025"/>
              </a:lnSpc>
              <a:buNone/>
            </a:pPr>
            <a:r>
              <a:rPr lang="en-US" sz="1350" b="1" i="1" dirty="0">
                <a:solidFill>
                  <a:srgbClr val="FFFFFF"/>
                </a:solidFill>
                <a:latin typeface="Space Mono" pitchFamily="34" charset="0"/>
                <a:ea typeface="Space Mono" pitchFamily="34" charset="-122"/>
                <a:cs typeface="Space Mono" pitchFamily="34" charset="-120"/>
              </a:rPr>
              <a:t>github.com/choyh98/rewardle</a:t>
            </a:r>
            <a:endParaRPr lang="en-US" sz="1350" dirty="0"/>
          </a:p>
        </p:txBody>
      </p:sp>
      <p:sp>
        <p:nvSpPr>
          <p:cNvPr id="27" name="Text 7"/>
          <p:cNvSpPr/>
          <p:nvPr/>
        </p:nvSpPr>
        <p:spPr>
          <a:xfrm>
            <a:off x="6619875" y="1952625"/>
            <a:ext cx="46672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3600"/>
              </a:lnSpc>
              <a:buNone/>
            </a:pPr>
            <a:r>
              <a:rPr lang="en-US" sz="2400" b="1" i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함께하실까요?</a:t>
            </a:r>
            <a:endParaRPr lang="en-US" sz="2400" dirty="0"/>
          </a:p>
        </p:txBody>
      </p:sp>
      <p:sp>
        <p:nvSpPr>
          <p:cNvPr id="28" name="Text 8"/>
          <p:cNvSpPr/>
          <p:nvPr/>
        </p:nvSpPr>
        <p:spPr>
          <a:xfrm>
            <a:off x="6619875" y="2600325"/>
            <a:ext cx="4667250" cy="731341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1920"/>
              </a:lnSpc>
              <a:buNone/>
            </a:pPr>
            <a:r>
              <a:rPr lang="en-US" sz="1200" b="1" i="1" dirty="0">
                <a:solidFill>
                  <a:srgbClr val="FFFFFF">
                    <a:alpha val="90000"/>
                  </a:srgbClr>
                </a:solidFill>
                <a:latin typeface="Space Mono" pitchFamily="34" charset="0"/>
                <a:ea typeface="Space Mono" pitchFamily="34" charset="-122"/>
                <a:cs typeface="Space Mono" pitchFamily="34" charset="-120"/>
              </a:rPr>
              <a:t>리워들과 함께 로컬 비즈니스의</a:t>
            </a:r>
            <a:pPr algn="ctr" indent="0" marL="0">
              <a:lnSpc>
                <a:spcPts val="1920"/>
              </a:lnSpc>
              <a:buNone/>
            </a:pPr>
            <a:r>
              <a:rPr lang="en-US" sz="1200" b="1" i="1" dirty="0">
                <a:solidFill>
                  <a:srgbClr val="FFFFFF">
                    <a:alpha val="90000"/>
                  </a:srgbClr>
                </a:solidFill>
                <a:latin typeface="Space Mono" pitchFamily="34" charset="0"/>
                <a:ea typeface="Space Mono" pitchFamily="34" charset="-122"/>
                <a:cs typeface="Space Mono" pitchFamily="34" charset="-120"/>
              </a:rPr>
              <a:t>
</a:t>
            </a:r>
            <a:pPr algn="ctr" indent="0" marL="0">
              <a:lnSpc>
                <a:spcPts val="1920"/>
              </a:lnSpc>
              <a:buNone/>
            </a:pPr>
            <a:r>
              <a:rPr lang="en-US" sz="1200" b="1" i="1" dirty="0">
                <a:solidFill>
                  <a:srgbClr val="FFFFFF">
                    <a:alpha val="90000"/>
                  </a:srgbClr>
                </a:solidFill>
                <a:latin typeface="Space Mono" pitchFamily="34" charset="0"/>
                <a:ea typeface="Space Mono" pitchFamily="34" charset="-122"/>
                <a:cs typeface="Space Mono" pitchFamily="34" charset="-120"/>
              </a:rPr>
              <a:t>새로운 미래를 만들어가실</a:t>
            </a:r>
            <a:pPr algn="ctr" indent="0" marL="0">
              <a:lnSpc>
                <a:spcPts val="1920"/>
              </a:lnSpc>
              <a:buNone/>
            </a:pPr>
            <a:r>
              <a:rPr lang="en-US" sz="1200" b="1" i="1" dirty="0">
                <a:solidFill>
                  <a:srgbClr val="FFFFFF">
                    <a:alpha val="90000"/>
                  </a:srgbClr>
                </a:solidFill>
                <a:latin typeface="Space Mono" pitchFamily="34" charset="0"/>
                <a:ea typeface="Space Mono" pitchFamily="34" charset="-122"/>
                <a:cs typeface="Space Mono" pitchFamily="34" charset="-120"/>
              </a:rPr>
              <a:t>
</a:t>
            </a:r>
            <a:pPr algn="ctr" indent="0" marL="0">
              <a:lnSpc>
                <a:spcPts val="1920"/>
              </a:lnSpc>
              <a:buNone/>
            </a:pPr>
            <a:r>
              <a:rPr lang="en-US" sz="1200" b="1" i="1" dirty="0">
                <a:solidFill>
                  <a:srgbClr val="FFFFFF">
                    <a:alpha val="90000"/>
                  </a:srgbClr>
                </a:solidFill>
                <a:latin typeface="Space Mono" pitchFamily="34" charset="0"/>
                <a:ea typeface="Space Mono" pitchFamily="34" charset="-122"/>
                <a:cs typeface="Space Mono" pitchFamily="34" charset="-120"/>
              </a:rPr>
              <a:t>파트너와 투자자를 찾습니다</a:t>
            </a:r>
            <a:endParaRPr lang="en-US" sz="1200" dirty="0"/>
          </a:p>
        </p:txBody>
      </p:sp>
      <p:sp>
        <p:nvSpPr>
          <p:cNvPr id="29" name="Text 9"/>
          <p:cNvSpPr/>
          <p:nvPr/>
        </p:nvSpPr>
        <p:spPr>
          <a:xfrm>
            <a:off x="6762750" y="3712666"/>
            <a:ext cx="1952625" cy="257175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2025"/>
              </a:lnSpc>
              <a:buNone/>
            </a:pPr>
            <a:r>
              <a:rPr lang="en-US" sz="1350" b="1" i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투자 문의</a:t>
            </a:r>
            <a:endParaRPr lang="en-US" sz="1350" dirty="0"/>
          </a:p>
        </p:txBody>
      </p:sp>
      <p:sp>
        <p:nvSpPr>
          <p:cNvPr id="30" name="Text 10"/>
          <p:cNvSpPr/>
          <p:nvPr/>
        </p:nvSpPr>
        <p:spPr>
          <a:xfrm>
            <a:off x="6567488" y="4046041"/>
            <a:ext cx="2343150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1575"/>
              </a:lnSpc>
              <a:buNone/>
            </a:pPr>
            <a:r>
              <a:rPr lang="en-US" sz="1050" b="1" i="1" dirty="0">
                <a:solidFill>
                  <a:srgbClr val="FFFFFF"/>
                </a:solidFill>
                <a:latin typeface="Space Mono" pitchFamily="34" charset="0"/>
                <a:ea typeface="Space Mono" pitchFamily="34" charset="-122"/>
                <a:cs typeface="Space Mono" pitchFamily="34" charset="-120"/>
              </a:rPr>
              <a:t>invest@rewardle.com</a:t>
            </a:r>
            <a:endParaRPr lang="en-US" sz="1050" dirty="0"/>
          </a:p>
        </p:txBody>
      </p:sp>
      <p:sp>
        <p:nvSpPr>
          <p:cNvPr id="31" name="Text 11"/>
          <p:cNvSpPr/>
          <p:nvPr/>
        </p:nvSpPr>
        <p:spPr>
          <a:xfrm>
            <a:off x="9191625" y="3712666"/>
            <a:ext cx="1952625" cy="257175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2025"/>
              </a:lnSpc>
              <a:buNone/>
            </a:pPr>
            <a:r>
              <a:rPr lang="en-US" sz="1350" b="1" i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제휴 문의</a:t>
            </a:r>
            <a:endParaRPr lang="en-US" sz="1350" dirty="0"/>
          </a:p>
        </p:txBody>
      </p:sp>
      <p:sp>
        <p:nvSpPr>
          <p:cNvPr id="32" name="Text 12"/>
          <p:cNvSpPr/>
          <p:nvPr/>
        </p:nvSpPr>
        <p:spPr>
          <a:xfrm>
            <a:off x="8996363" y="4046041"/>
            <a:ext cx="2343150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1575"/>
              </a:lnSpc>
              <a:buNone/>
            </a:pPr>
            <a:r>
              <a:rPr lang="en-US" sz="1050" b="1" i="1" dirty="0">
                <a:solidFill>
                  <a:srgbClr val="FFFFFF"/>
                </a:solidFill>
                <a:latin typeface="Space Mono" pitchFamily="34" charset="0"/>
                <a:ea typeface="Space Mono" pitchFamily="34" charset="-122"/>
                <a:cs typeface="Space Mono" pitchFamily="34" charset="-120"/>
              </a:rPr>
              <a:t>partner@rewardle.com</a:t>
            </a:r>
            <a:endParaRPr lang="en-US" sz="1050" dirty="0"/>
          </a:p>
        </p:txBody>
      </p:sp>
      <p:sp>
        <p:nvSpPr>
          <p:cNvPr id="33" name="Text 13"/>
          <p:cNvSpPr/>
          <p:nvPr/>
        </p:nvSpPr>
        <p:spPr>
          <a:xfrm>
            <a:off x="6381750" y="4912816"/>
            <a:ext cx="514350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1800" b="1" i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감사합니다!</a:t>
            </a:r>
            <a:endParaRPr lang="en-US" sz="1800" dirty="0"/>
          </a:p>
        </p:txBody>
      </p:sp>
      <p:sp>
        <p:nvSpPr>
          <p:cNvPr id="34" name="Text 14"/>
          <p:cNvSpPr/>
          <p:nvPr/>
        </p:nvSpPr>
        <p:spPr>
          <a:xfrm>
            <a:off x="6381750" y="5350966"/>
            <a:ext cx="5143500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1575"/>
              </a:lnSpc>
              <a:buNone/>
            </a:pPr>
            <a:r>
              <a:rPr lang="en-US" sz="1050" b="1" i="1" dirty="0">
                <a:solidFill>
                  <a:srgbClr val="FFFFFF">
                    <a:alpha val="80000"/>
                  </a:srgbClr>
                </a:solidFill>
                <a:latin typeface="Space Mono" pitchFamily="34" charset="0"/>
                <a:ea typeface="Space Mono" pitchFamily="34" charset="-122"/>
                <a:cs typeface="Space Mono" pitchFamily="34" charset="-120"/>
              </a:rPr>
              <a:t>리워들에 대한 관심과 참여를 기다립니다</a:t>
            </a:r>
            <a:endParaRPr lang="en-US" sz="10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" y="674340"/>
            <a:ext cx="342900" cy="342900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000" y="1501080"/>
            <a:ext cx="4876800" cy="605730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000" y="2868811"/>
            <a:ext cx="5191125" cy="1343025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95375" y="3311723"/>
            <a:ext cx="571500" cy="457200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38875" y="2868811"/>
            <a:ext cx="5191125" cy="1343025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00825" y="3311723"/>
            <a:ext cx="514350" cy="457200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2000" y="4497586"/>
            <a:ext cx="5191125" cy="1571625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52525" y="5054798"/>
            <a:ext cx="457200" cy="457200"/>
          </a:xfrm>
          <a:prstGeom prst="rect">
            <a:avLst/>
          </a:prstGeom>
        </p:spPr>
      </p:pic>
      <p:pic>
        <p:nvPicPr>
          <p:cNvPr id="12" name="Image 10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238875" y="4497586"/>
            <a:ext cx="5191125" cy="1571625"/>
          </a:xfrm>
          <a:prstGeom prst="rect">
            <a:avLst/>
          </a:prstGeom>
        </p:spPr>
      </p:pic>
      <p:pic>
        <p:nvPicPr>
          <p:cNvPr id="13" name="Image 11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629400" y="5054798"/>
            <a:ext cx="457200" cy="457200"/>
          </a:xfrm>
          <a:prstGeom prst="rect">
            <a:avLst/>
          </a:prstGeom>
        </p:spPr>
      </p:pic>
      <p:sp>
        <p:nvSpPr>
          <p:cNvPr id="14" name="Text 0"/>
          <p:cNvSpPr/>
          <p:nvPr/>
        </p:nvSpPr>
        <p:spPr>
          <a:xfrm>
            <a:off x="1247775" y="571500"/>
            <a:ext cx="10668000" cy="54858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4320"/>
              </a:lnSpc>
              <a:buNone/>
            </a:pPr>
            <a:r>
              <a:rPr lang="en-US" sz="3600" b="1" dirty="0">
                <a:solidFill>
                  <a:srgbClr val="FF6A3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서비스 개요</a:t>
            </a:r>
            <a:endParaRPr lang="en-US" sz="3600" dirty="0"/>
          </a:p>
        </p:txBody>
      </p:sp>
      <p:sp>
        <p:nvSpPr>
          <p:cNvPr id="15" name="Text 1"/>
          <p:cNvSpPr/>
          <p:nvPr/>
        </p:nvSpPr>
        <p:spPr>
          <a:xfrm>
            <a:off x="1000125" y="1501080"/>
            <a:ext cx="5852160" cy="60573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52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"게임하고, 동네 가게 알아가고, 포인트 받고!"</a:t>
            </a:r>
            <a:endParaRPr lang="en-US" sz="1800" dirty="0"/>
          </a:p>
        </p:txBody>
      </p:sp>
      <p:sp>
        <p:nvSpPr>
          <p:cNvPr id="16" name="Text 2"/>
          <p:cNvSpPr/>
          <p:nvPr/>
        </p:nvSpPr>
        <p:spPr>
          <a:xfrm>
            <a:off x="6038850" y="1542008"/>
            <a:ext cx="457200" cy="904875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FF6A3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2026</a:t>
            </a:r>
            <a:pPr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FF6A3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
</a:t>
            </a:r>
            <a:pPr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FF6A3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SHOWCASE</a:t>
            </a:r>
            <a:endParaRPr lang="en-US" sz="1200" dirty="0"/>
          </a:p>
        </p:txBody>
      </p:sp>
      <p:sp>
        <p:nvSpPr>
          <p:cNvPr id="17" name="Text 3"/>
          <p:cNvSpPr/>
          <p:nvPr/>
        </p:nvSpPr>
        <p:spPr>
          <a:xfrm>
            <a:off x="1952625" y="3106936"/>
            <a:ext cx="3762375" cy="314325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475"/>
              </a:lnSpc>
              <a:buNone/>
            </a:pPr>
            <a:r>
              <a:rPr lang="en-US" sz="1650" b="1" dirty="0">
                <a:solidFill>
                  <a:srgbClr val="33333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게임</a:t>
            </a:r>
            <a:endParaRPr lang="en-US" sz="1650" dirty="0"/>
          </a:p>
        </p:txBody>
      </p:sp>
      <p:sp>
        <p:nvSpPr>
          <p:cNvPr id="18" name="Text 4"/>
          <p:cNvSpPr/>
          <p:nvPr/>
        </p:nvSpPr>
        <p:spPr>
          <a:xfrm>
            <a:off x="1952625" y="3516511"/>
            <a:ext cx="3762375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666666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워들 게임과 사과 게임을 통해 사용자에게 즐거운 경험을 제공합니다. 게임을 통해 동네 가게를 재미있게 홍보합니다.</a:t>
            </a:r>
            <a:endParaRPr lang="en-US" sz="1200" dirty="0"/>
          </a:p>
        </p:txBody>
      </p:sp>
      <p:sp>
        <p:nvSpPr>
          <p:cNvPr id="19" name="Text 5"/>
          <p:cNvSpPr/>
          <p:nvPr/>
        </p:nvSpPr>
        <p:spPr>
          <a:xfrm>
            <a:off x="7429500" y="3106936"/>
            <a:ext cx="3762375" cy="314325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475"/>
              </a:lnSpc>
              <a:buNone/>
            </a:pPr>
            <a:r>
              <a:rPr lang="en-US" sz="1650" b="1" dirty="0">
                <a:solidFill>
                  <a:srgbClr val="33333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로컬 비즈니스</a:t>
            </a:r>
            <a:endParaRPr lang="en-US" sz="1650" dirty="0"/>
          </a:p>
        </p:txBody>
      </p:sp>
      <p:sp>
        <p:nvSpPr>
          <p:cNvPr id="20" name="Text 6"/>
          <p:cNvSpPr/>
          <p:nvPr/>
        </p:nvSpPr>
        <p:spPr>
          <a:xfrm>
            <a:off x="7429500" y="3516511"/>
            <a:ext cx="3762375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666666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동네 가게들을 재미있는 방식으로 홍보하고 알립니다. 자영업자에게 효과적인 마케팅 솔루션을 제공합니다.</a:t>
            </a:r>
            <a:endParaRPr lang="en-US" sz="1200" dirty="0"/>
          </a:p>
        </p:txBody>
      </p:sp>
      <p:sp>
        <p:nvSpPr>
          <p:cNvPr id="21" name="Text 7"/>
          <p:cNvSpPr/>
          <p:nvPr/>
        </p:nvSpPr>
        <p:spPr>
          <a:xfrm>
            <a:off x="1952625" y="4735711"/>
            <a:ext cx="3762375" cy="314325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475"/>
              </a:lnSpc>
              <a:buNone/>
            </a:pPr>
            <a:r>
              <a:rPr lang="en-US" sz="1650" b="1" dirty="0">
                <a:solidFill>
                  <a:srgbClr val="33333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리워드</a:t>
            </a:r>
            <a:endParaRPr lang="en-US" sz="1650" dirty="0"/>
          </a:p>
        </p:txBody>
      </p:sp>
      <p:sp>
        <p:nvSpPr>
          <p:cNvPr id="22" name="Text 8"/>
          <p:cNvSpPr/>
          <p:nvPr/>
        </p:nvSpPr>
        <p:spPr>
          <a:xfrm>
            <a:off x="1952625" y="5145286"/>
            <a:ext cx="3762375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666666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게임 플레이를 통해 포인트를 적립하고, 이를 실제 혜택으로 교환할 수 있도록 합니다. 사용자에게 실질적인 혜택을 제공합니다.</a:t>
            </a:r>
            <a:endParaRPr lang="en-US" sz="1200" dirty="0"/>
          </a:p>
        </p:txBody>
      </p:sp>
      <p:sp>
        <p:nvSpPr>
          <p:cNvPr id="23" name="Text 9"/>
          <p:cNvSpPr/>
          <p:nvPr/>
        </p:nvSpPr>
        <p:spPr>
          <a:xfrm>
            <a:off x="7429500" y="4735711"/>
            <a:ext cx="3762375" cy="314325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475"/>
              </a:lnSpc>
              <a:buNone/>
            </a:pPr>
            <a:r>
              <a:rPr lang="en-US" sz="1650" b="1" dirty="0">
                <a:solidFill>
                  <a:srgbClr val="33333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웹 기반</a:t>
            </a:r>
            <a:endParaRPr lang="en-US" sz="1650" dirty="0"/>
          </a:p>
        </p:txBody>
      </p:sp>
      <p:sp>
        <p:nvSpPr>
          <p:cNvPr id="24" name="Text 10"/>
          <p:cNvSpPr/>
          <p:nvPr/>
        </p:nvSpPr>
        <p:spPr>
          <a:xfrm>
            <a:off x="7429500" y="5145286"/>
            <a:ext cx="3762375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666666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별도의 앱 설치 없이 웹 브라우저를 통해 즉시 접근하고 이용할 수 있습니다. 편리한 사용자 경험을 제공합니다.</a:t>
            </a:r>
            <a:endParaRPr lang="en-US" sz="1200" dirty="0"/>
          </a:p>
        </p:txBody>
      </p:sp>
      <p:sp>
        <p:nvSpPr>
          <p:cNvPr id="25" name="Text 11"/>
          <p:cNvSpPr/>
          <p:nvPr/>
        </p:nvSpPr>
        <p:spPr>
          <a:xfrm>
            <a:off x="11772900" y="6438900"/>
            <a:ext cx="27432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FF6A3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P.3</a:t>
            </a:r>
            <a:endParaRPr lang="en-US" sz="12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71247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712470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540990"/>
            <a:ext cx="342900" cy="381000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1310580"/>
            <a:ext cx="5448300" cy="438150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" y="1367730"/>
            <a:ext cx="257175" cy="228600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200" y="1939230"/>
            <a:ext cx="5448300" cy="998041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0075" y="2082105"/>
            <a:ext cx="476250" cy="476250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2475" y="2244030"/>
            <a:ext cx="171450" cy="152400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7200" y="3175397"/>
            <a:ext cx="5448300" cy="998041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0075" y="3318272"/>
            <a:ext cx="476250" cy="476250"/>
          </a:xfrm>
          <a:prstGeom prst="rect">
            <a:avLst/>
          </a:prstGeom>
        </p:spPr>
      </p:pic>
      <p:pic>
        <p:nvPicPr>
          <p:cNvPr id="12" name="Image 10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2475" y="3480197"/>
            <a:ext cx="171450" cy="152400"/>
          </a:xfrm>
          <a:prstGeom prst="rect">
            <a:avLst/>
          </a:prstGeom>
        </p:spPr>
      </p:pic>
      <p:pic>
        <p:nvPicPr>
          <p:cNvPr id="13" name="Image 11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57200" y="4411563"/>
            <a:ext cx="5448300" cy="998041"/>
          </a:xfrm>
          <a:prstGeom prst="rect">
            <a:avLst/>
          </a:prstGeom>
        </p:spPr>
      </p:pic>
      <p:pic>
        <p:nvPicPr>
          <p:cNvPr id="14" name="Image 12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00075" y="4554438"/>
            <a:ext cx="476250" cy="476250"/>
          </a:xfrm>
          <a:prstGeom prst="rect">
            <a:avLst/>
          </a:prstGeom>
        </p:spPr>
      </p:pic>
      <p:pic>
        <p:nvPicPr>
          <p:cNvPr id="15" name="Image 13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42950" y="4716363"/>
            <a:ext cx="190500" cy="152400"/>
          </a:xfrm>
          <a:prstGeom prst="rect">
            <a:avLst/>
          </a:prstGeom>
        </p:spPr>
      </p:pic>
      <p:pic>
        <p:nvPicPr>
          <p:cNvPr id="16" name="Image 14" descr="preencoded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57200" y="5647730"/>
            <a:ext cx="5448300" cy="998041"/>
          </a:xfrm>
          <a:prstGeom prst="rect">
            <a:avLst/>
          </a:prstGeom>
        </p:spPr>
      </p:pic>
      <p:pic>
        <p:nvPicPr>
          <p:cNvPr id="17" name="Image 15" descr="preencoded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00075" y="5790605"/>
            <a:ext cx="476250" cy="476250"/>
          </a:xfrm>
          <a:prstGeom prst="rect">
            <a:avLst/>
          </a:prstGeom>
        </p:spPr>
      </p:pic>
      <p:pic>
        <p:nvPicPr>
          <p:cNvPr id="18" name="Image 16" descr="preencoded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2000" y="5952530"/>
            <a:ext cx="152400" cy="152400"/>
          </a:xfrm>
          <a:prstGeom prst="rect">
            <a:avLst/>
          </a:prstGeom>
        </p:spPr>
      </p:pic>
      <p:pic>
        <p:nvPicPr>
          <p:cNvPr id="19" name="Image 17" descr="preencoded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286500" y="1310580"/>
            <a:ext cx="5448300" cy="438150"/>
          </a:xfrm>
          <a:prstGeom prst="rect">
            <a:avLst/>
          </a:prstGeom>
        </p:spPr>
      </p:pic>
      <p:pic>
        <p:nvPicPr>
          <p:cNvPr id="20" name="Image 18" descr="preencoded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286500" y="1367730"/>
            <a:ext cx="285750" cy="228600"/>
          </a:xfrm>
          <a:prstGeom prst="rect">
            <a:avLst/>
          </a:prstGeom>
        </p:spPr>
      </p:pic>
      <p:pic>
        <p:nvPicPr>
          <p:cNvPr id="21" name="Image 19" descr="preencoded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286500" y="1939230"/>
            <a:ext cx="5448300" cy="784771"/>
          </a:xfrm>
          <a:prstGeom prst="rect">
            <a:avLst/>
          </a:prstGeom>
        </p:spPr>
      </p:pic>
      <p:pic>
        <p:nvPicPr>
          <p:cNvPr id="22" name="Image 20" descr="preencoded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429375" y="2082105"/>
            <a:ext cx="476250" cy="476250"/>
          </a:xfrm>
          <a:prstGeom prst="rect">
            <a:avLst/>
          </a:prstGeom>
        </p:spPr>
      </p:pic>
      <p:pic>
        <p:nvPicPr>
          <p:cNvPr id="23" name="Image 21" descr="preencoded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610350" y="2244030"/>
            <a:ext cx="114300" cy="152400"/>
          </a:xfrm>
          <a:prstGeom prst="rect">
            <a:avLst/>
          </a:prstGeom>
        </p:spPr>
      </p:pic>
      <p:pic>
        <p:nvPicPr>
          <p:cNvPr id="24" name="Image 22" descr="preencoded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286500" y="2962126"/>
            <a:ext cx="5448300" cy="784771"/>
          </a:xfrm>
          <a:prstGeom prst="rect">
            <a:avLst/>
          </a:prstGeom>
        </p:spPr>
      </p:pic>
      <p:pic>
        <p:nvPicPr>
          <p:cNvPr id="25" name="Image 23" descr="preencoded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6429375" y="3105001"/>
            <a:ext cx="476250" cy="476250"/>
          </a:xfrm>
          <a:prstGeom prst="rect">
            <a:avLst/>
          </a:prstGeom>
        </p:spPr>
      </p:pic>
      <p:pic>
        <p:nvPicPr>
          <p:cNvPr id="26" name="Image 24" descr="preencoded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591300" y="3266926"/>
            <a:ext cx="152400" cy="152400"/>
          </a:xfrm>
          <a:prstGeom prst="rect">
            <a:avLst/>
          </a:prstGeom>
        </p:spPr>
      </p:pic>
      <p:pic>
        <p:nvPicPr>
          <p:cNvPr id="27" name="Image 25" descr="preencoded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6286500" y="3985022"/>
            <a:ext cx="5448300" cy="998041"/>
          </a:xfrm>
          <a:prstGeom prst="rect">
            <a:avLst/>
          </a:prstGeom>
        </p:spPr>
      </p:pic>
      <p:pic>
        <p:nvPicPr>
          <p:cNvPr id="28" name="Image 26" descr="preencoded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6429375" y="4127897"/>
            <a:ext cx="476250" cy="476250"/>
          </a:xfrm>
          <a:prstGeom prst="rect">
            <a:avLst/>
          </a:prstGeom>
        </p:spPr>
      </p:pic>
      <p:pic>
        <p:nvPicPr>
          <p:cNvPr id="29" name="Image 27" descr="preencoded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6572250" y="4289822"/>
            <a:ext cx="190500" cy="152400"/>
          </a:xfrm>
          <a:prstGeom prst="rect">
            <a:avLst/>
          </a:prstGeom>
        </p:spPr>
      </p:pic>
      <p:pic>
        <p:nvPicPr>
          <p:cNvPr id="30" name="Image 28" descr="preencoded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6286500" y="5221188"/>
            <a:ext cx="5448300" cy="998041"/>
          </a:xfrm>
          <a:prstGeom prst="rect">
            <a:avLst/>
          </a:prstGeom>
        </p:spPr>
      </p:pic>
      <p:pic>
        <p:nvPicPr>
          <p:cNvPr id="31" name="Image 29" descr="preencoded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6429375" y="5364063"/>
            <a:ext cx="476250" cy="476250"/>
          </a:xfrm>
          <a:prstGeom prst="rect">
            <a:avLst/>
          </a:prstGeom>
        </p:spPr>
      </p:pic>
      <p:pic>
        <p:nvPicPr>
          <p:cNvPr id="32" name="Image 30" descr="preencoded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6610350" y="5525988"/>
            <a:ext cx="114300" cy="152400"/>
          </a:xfrm>
          <a:prstGeom prst="rect">
            <a:avLst/>
          </a:prstGeom>
        </p:spPr>
      </p:pic>
      <p:sp>
        <p:nvSpPr>
          <p:cNvPr id="33" name="Text 0"/>
          <p:cNvSpPr/>
          <p:nvPr/>
        </p:nvSpPr>
        <p:spPr>
          <a:xfrm>
            <a:off x="952500" y="457200"/>
            <a:ext cx="11277600" cy="54858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4320"/>
              </a:lnSpc>
              <a:buNone/>
            </a:pPr>
            <a:r>
              <a:rPr lang="en-US" sz="3600" b="1" dirty="0">
                <a:solidFill>
                  <a:srgbClr val="FF6A3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시장 분석 및 문제점</a:t>
            </a:r>
            <a:endParaRPr lang="en-US" sz="3600" dirty="0"/>
          </a:p>
        </p:txBody>
      </p:sp>
      <p:sp>
        <p:nvSpPr>
          <p:cNvPr id="34" name="Text 1"/>
          <p:cNvSpPr/>
          <p:nvPr/>
        </p:nvSpPr>
        <p:spPr>
          <a:xfrm>
            <a:off x="809625" y="1310580"/>
            <a:ext cx="5448300" cy="43815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700"/>
              </a:lnSpc>
              <a:buNone/>
            </a:pPr>
            <a:r>
              <a:rPr lang="en-US" sz="1800" b="1" dirty="0">
                <a:solidFill>
                  <a:srgbClr val="33333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자영업자의 고민</a:t>
            </a:r>
            <a:endParaRPr lang="en-US" sz="1800" dirty="0"/>
          </a:p>
        </p:txBody>
      </p:sp>
      <p:sp>
        <p:nvSpPr>
          <p:cNvPr id="35" name="Text 2"/>
          <p:cNvSpPr/>
          <p:nvPr/>
        </p:nvSpPr>
        <p:spPr>
          <a:xfrm>
            <a:off x="1266825" y="2082105"/>
            <a:ext cx="4495800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950"/>
              </a:lnSpc>
              <a:buNone/>
            </a:pPr>
            <a:r>
              <a:rPr lang="en-US" sz="1500" b="1" dirty="0">
                <a:solidFill>
                  <a:srgbClr val="33333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높은 온라인 광고 비용</a:t>
            </a:r>
            <a:endParaRPr lang="en-US" sz="1500" dirty="0"/>
          </a:p>
        </p:txBody>
      </p:sp>
      <p:sp>
        <p:nvSpPr>
          <p:cNvPr id="36" name="Text 3"/>
          <p:cNvSpPr/>
          <p:nvPr/>
        </p:nvSpPr>
        <p:spPr>
          <a:xfrm>
            <a:off x="1266825" y="2367855"/>
            <a:ext cx="4495800" cy="426541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680"/>
              </a:lnSpc>
              <a:buNone/>
            </a:pPr>
            <a:r>
              <a:rPr lang="en-US" sz="1200" dirty="0">
                <a:solidFill>
                  <a:srgbClr val="666666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월 수십만원에서 수백만원에 달하는 광고 비용은 자영업자에게 큰 부담으로 작용합니다.</a:t>
            </a:r>
            <a:endParaRPr lang="en-US" sz="1200" dirty="0"/>
          </a:p>
        </p:txBody>
      </p:sp>
      <p:sp>
        <p:nvSpPr>
          <p:cNvPr id="37" name="Text 4"/>
          <p:cNvSpPr/>
          <p:nvPr/>
        </p:nvSpPr>
        <p:spPr>
          <a:xfrm>
            <a:off x="1266825" y="3318272"/>
            <a:ext cx="4495800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950"/>
              </a:lnSpc>
              <a:buNone/>
            </a:pPr>
            <a:r>
              <a:rPr lang="en-US" sz="1500" b="1" dirty="0">
                <a:solidFill>
                  <a:srgbClr val="33333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낮은 광고 효과</a:t>
            </a:r>
            <a:endParaRPr lang="en-US" sz="1500" dirty="0"/>
          </a:p>
        </p:txBody>
      </p:sp>
      <p:sp>
        <p:nvSpPr>
          <p:cNvPr id="38" name="Text 5"/>
          <p:cNvSpPr/>
          <p:nvPr/>
        </p:nvSpPr>
        <p:spPr>
          <a:xfrm>
            <a:off x="1266825" y="3604022"/>
            <a:ext cx="4495800" cy="426541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680"/>
              </a:lnSpc>
              <a:buNone/>
            </a:pPr>
            <a:r>
              <a:rPr lang="en-US" sz="1200" dirty="0">
                <a:solidFill>
                  <a:srgbClr val="666666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투자 대비 클릭률이 1% 미만에 그치는 등 광고 효과가 미미하여 실질적인 고객 유입으로 이어지기 어렵습니다.</a:t>
            </a:r>
            <a:endParaRPr lang="en-US" sz="1200" dirty="0"/>
          </a:p>
        </p:txBody>
      </p:sp>
      <p:sp>
        <p:nvSpPr>
          <p:cNvPr id="39" name="Text 6"/>
          <p:cNvSpPr/>
          <p:nvPr/>
        </p:nvSpPr>
        <p:spPr>
          <a:xfrm>
            <a:off x="1266825" y="4554438"/>
            <a:ext cx="4495800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950"/>
              </a:lnSpc>
              <a:buNone/>
            </a:pPr>
            <a:r>
              <a:rPr lang="en-US" sz="1500" b="1" dirty="0">
                <a:solidFill>
                  <a:srgbClr val="33333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고객 유입 어려움</a:t>
            </a:r>
            <a:endParaRPr lang="en-US" sz="1500" dirty="0"/>
          </a:p>
        </p:txBody>
      </p:sp>
      <p:sp>
        <p:nvSpPr>
          <p:cNvPr id="40" name="Text 7"/>
          <p:cNvSpPr/>
          <p:nvPr/>
        </p:nvSpPr>
        <p:spPr>
          <a:xfrm>
            <a:off x="1266825" y="4840188"/>
            <a:ext cx="4495800" cy="426541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680"/>
              </a:lnSpc>
              <a:buNone/>
            </a:pPr>
            <a:r>
              <a:rPr lang="en-US" sz="1200" dirty="0">
                <a:solidFill>
                  <a:srgbClr val="666666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경쟁 심화와 온라인 정보 과부하 속에서 새로운 고객을 가게로 유인하는 데 어려움을 겪습니다.</a:t>
            </a:r>
            <a:endParaRPr lang="en-US" sz="1200" dirty="0"/>
          </a:p>
        </p:txBody>
      </p:sp>
      <p:sp>
        <p:nvSpPr>
          <p:cNvPr id="41" name="Text 8"/>
          <p:cNvSpPr/>
          <p:nvPr/>
        </p:nvSpPr>
        <p:spPr>
          <a:xfrm>
            <a:off x="1266825" y="5790605"/>
            <a:ext cx="4495800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950"/>
              </a:lnSpc>
              <a:buNone/>
            </a:pPr>
            <a:r>
              <a:rPr lang="en-US" sz="1500" b="1" dirty="0">
                <a:solidFill>
                  <a:srgbClr val="33333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단골 고객 확보 어려움</a:t>
            </a:r>
            <a:endParaRPr lang="en-US" sz="1500" dirty="0"/>
          </a:p>
        </p:txBody>
      </p:sp>
      <p:sp>
        <p:nvSpPr>
          <p:cNvPr id="42" name="Text 9"/>
          <p:cNvSpPr/>
          <p:nvPr/>
        </p:nvSpPr>
        <p:spPr>
          <a:xfrm>
            <a:off x="1266825" y="6076355"/>
            <a:ext cx="4495800" cy="426541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680"/>
              </a:lnSpc>
              <a:buNone/>
            </a:pPr>
            <a:r>
              <a:rPr lang="en-US" sz="1200" dirty="0">
                <a:solidFill>
                  <a:srgbClr val="666666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일회성 방문에 그치지 않고 지속적인 관계를 형성하여 단골 고객을 확보하는 것이 쉽지 않습니다.</a:t>
            </a:r>
            <a:endParaRPr lang="en-US" sz="1200" dirty="0"/>
          </a:p>
        </p:txBody>
      </p:sp>
      <p:sp>
        <p:nvSpPr>
          <p:cNvPr id="43" name="Text 10"/>
          <p:cNvSpPr/>
          <p:nvPr/>
        </p:nvSpPr>
        <p:spPr>
          <a:xfrm>
            <a:off x="6667500" y="1310580"/>
            <a:ext cx="5448300" cy="43815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700"/>
              </a:lnSpc>
              <a:buNone/>
            </a:pPr>
            <a:r>
              <a:rPr lang="en-US" sz="1800" b="1" dirty="0">
                <a:solidFill>
                  <a:srgbClr val="33333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소비자의 불편함</a:t>
            </a:r>
            <a:endParaRPr lang="en-US" sz="1800" dirty="0"/>
          </a:p>
        </p:txBody>
      </p:sp>
      <p:sp>
        <p:nvSpPr>
          <p:cNvPr id="44" name="Text 11"/>
          <p:cNvSpPr/>
          <p:nvPr/>
        </p:nvSpPr>
        <p:spPr>
          <a:xfrm>
            <a:off x="7096125" y="2082105"/>
            <a:ext cx="4495800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950"/>
              </a:lnSpc>
              <a:buNone/>
            </a:pPr>
            <a:r>
              <a:rPr lang="en-US" sz="1500" b="1" dirty="0">
                <a:solidFill>
                  <a:srgbClr val="33333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동네 맛집/좋은 가게 발견 어려움</a:t>
            </a:r>
            <a:endParaRPr lang="en-US" sz="1500" dirty="0"/>
          </a:p>
        </p:txBody>
      </p:sp>
      <p:sp>
        <p:nvSpPr>
          <p:cNvPr id="45" name="Text 12"/>
          <p:cNvSpPr/>
          <p:nvPr/>
        </p:nvSpPr>
        <p:spPr>
          <a:xfrm>
            <a:off x="7096125" y="2367855"/>
            <a:ext cx="5394960" cy="213271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680"/>
              </a:lnSpc>
              <a:buNone/>
            </a:pPr>
            <a:r>
              <a:rPr lang="en-US" sz="1200" dirty="0">
                <a:solidFill>
                  <a:srgbClr val="666666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수많은 정보 속에서 신뢰할 수 있는 동네 가게 정보를 찾기 어렵습니다.</a:t>
            </a:r>
            <a:endParaRPr lang="en-US" sz="1200" dirty="0"/>
          </a:p>
        </p:txBody>
      </p:sp>
      <p:sp>
        <p:nvSpPr>
          <p:cNvPr id="46" name="Text 13"/>
          <p:cNvSpPr/>
          <p:nvPr/>
        </p:nvSpPr>
        <p:spPr>
          <a:xfrm>
            <a:off x="7096125" y="3105001"/>
            <a:ext cx="4495800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950"/>
              </a:lnSpc>
              <a:buNone/>
            </a:pPr>
            <a:r>
              <a:rPr lang="en-US" sz="1500" b="1" dirty="0">
                <a:solidFill>
                  <a:srgbClr val="33333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광고는 많지만 신뢰도 낮음</a:t>
            </a:r>
            <a:endParaRPr lang="en-US" sz="1500" dirty="0"/>
          </a:p>
        </p:txBody>
      </p:sp>
      <p:sp>
        <p:nvSpPr>
          <p:cNvPr id="47" name="Text 14"/>
          <p:cNvSpPr/>
          <p:nvPr/>
        </p:nvSpPr>
        <p:spPr>
          <a:xfrm>
            <a:off x="7096125" y="3390751"/>
            <a:ext cx="5394960" cy="213271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680"/>
              </a:lnSpc>
              <a:buNone/>
            </a:pPr>
            <a:r>
              <a:rPr lang="en-US" sz="1200" dirty="0">
                <a:solidFill>
                  <a:srgbClr val="666666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과장되거나 허위성 광고가 많아 정보에 대한 신뢰도가 떨어집니다.</a:t>
            </a:r>
            <a:endParaRPr lang="en-US" sz="1200" dirty="0"/>
          </a:p>
        </p:txBody>
      </p:sp>
      <p:sp>
        <p:nvSpPr>
          <p:cNvPr id="48" name="Text 15"/>
          <p:cNvSpPr/>
          <p:nvPr/>
        </p:nvSpPr>
        <p:spPr>
          <a:xfrm>
            <a:off x="7096125" y="4127897"/>
            <a:ext cx="4495800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950"/>
              </a:lnSpc>
              <a:buNone/>
            </a:pPr>
            <a:r>
              <a:rPr lang="en-US" sz="1500" b="1" dirty="0">
                <a:solidFill>
                  <a:srgbClr val="33333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리워드 앱은 많지만 재미없음</a:t>
            </a:r>
            <a:endParaRPr lang="en-US" sz="1500" dirty="0"/>
          </a:p>
        </p:txBody>
      </p:sp>
      <p:sp>
        <p:nvSpPr>
          <p:cNvPr id="49" name="Text 16"/>
          <p:cNvSpPr/>
          <p:nvPr/>
        </p:nvSpPr>
        <p:spPr>
          <a:xfrm>
            <a:off x="7096125" y="4413647"/>
            <a:ext cx="4495800" cy="426541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680"/>
              </a:lnSpc>
              <a:buNone/>
            </a:pPr>
            <a:r>
              <a:rPr lang="en-US" sz="1200" dirty="0">
                <a:solidFill>
                  <a:srgbClr val="666666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기존 리워드 앱들은 단순 적립 방식이 주를 이루어 사용자에게 흥미를 주지 못합니다.</a:t>
            </a:r>
            <a:endParaRPr lang="en-US" sz="1200" dirty="0"/>
          </a:p>
        </p:txBody>
      </p:sp>
      <p:sp>
        <p:nvSpPr>
          <p:cNvPr id="50" name="Text 17"/>
          <p:cNvSpPr/>
          <p:nvPr/>
        </p:nvSpPr>
        <p:spPr>
          <a:xfrm>
            <a:off x="7096125" y="5364063"/>
            <a:ext cx="4495800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950"/>
              </a:lnSpc>
              <a:buNone/>
            </a:pPr>
            <a:r>
              <a:rPr lang="en-US" sz="1500" b="1" dirty="0">
                <a:solidFill>
                  <a:srgbClr val="33333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대형 프랜차이즈만 혜택 집중</a:t>
            </a:r>
            <a:endParaRPr lang="en-US" sz="1500" dirty="0"/>
          </a:p>
        </p:txBody>
      </p:sp>
      <p:sp>
        <p:nvSpPr>
          <p:cNvPr id="51" name="Text 18"/>
          <p:cNvSpPr/>
          <p:nvPr/>
        </p:nvSpPr>
        <p:spPr>
          <a:xfrm>
            <a:off x="7096125" y="5649813"/>
            <a:ext cx="4495800" cy="426541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680"/>
              </a:lnSpc>
              <a:buNone/>
            </a:pPr>
            <a:r>
              <a:rPr lang="en-US" sz="1200" dirty="0">
                <a:solidFill>
                  <a:srgbClr val="666666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대부분의 리워드 및 할인 혜택이 대형 프랜차이즈에 집중되어 있어 동네 소상공인 가게는 소외되는 경 tend이 있습니다.</a:t>
            </a:r>
            <a:endParaRPr lang="en-US" sz="1200" dirty="0"/>
          </a:p>
        </p:txBody>
      </p:sp>
      <p:sp>
        <p:nvSpPr>
          <p:cNvPr id="52" name="Text 19"/>
          <p:cNvSpPr/>
          <p:nvPr/>
        </p:nvSpPr>
        <p:spPr>
          <a:xfrm>
            <a:off x="11620500" y="6734175"/>
            <a:ext cx="457200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75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4 / 20</a:t>
            </a:r>
            <a:endParaRPr lang="en-US" sz="10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579090"/>
            <a:ext cx="342900" cy="342900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500" y="1120080"/>
            <a:ext cx="1143000" cy="38100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500" y="1443930"/>
            <a:ext cx="5405438" cy="952500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2000" y="1634430"/>
            <a:ext cx="571500" cy="571500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9162" y="1805880"/>
            <a:ext cx="257175" cy="228600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1500" y="2586930"/>
            <a:ext cx="5405438" cy="952500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2000" y="2777430"/>
            <a:ext cx="571500" cy="571500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19162" y="2948880"/>
            <a:ext cx="257175" cy="228600"/>
          </a:xfrm>
          <a:prstGeom prst="rect">
            <a:avLst/>
          </a:prstGeom>
        </p:spPr>
      </p:pic>
      <p:pic>
        <p:nvPicPr>
          <p:cNvPr id="12" name="Image 10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215063" y="1443930"/>
            <a:ext cx="5405438" cy="1140916"/>
          </a:xfrm>
          <a:prstGeom prst="rect">
            <a:avLst/>
          </a:prstGeom>
        </p:spPr>
      </p:pic>
      <p:pic>
        <p:nvPicPr>
          <p:cNvPr id="13" name="Image 11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405563" y="1728639"/>
            <a:ext cx="571500" cy="571500"/>
          </a:xfrm>
          <a:prstGeom prst="rect">
            <a:avLst/>
          </a:prstGeom>
        </p:spPr>
      </p:pic>
      <p:pic>
        <p:nvPicPr>
          <p:cNvPr id="14" name="Image 12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548438" y="1900089"/>
            <a:ext cx="285750" cy="228600"/>
          </a:xfrm>
          <a:prstGeom prst="rect">
            <a:avLst/>
          </a:prstGeom>
        </p:spPr>
      </p:pic>
      <p:pic>
        <p:nvPicPr>
          <p:cNvPr id="15" name="Image 13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215063" y="2775347"/>
            <a:ext cx="5405438" cy="1140916"/>
          </a:xfrm>
          <a:prstGeom prst="rect">
            <a:avLst/>
          </a:prstGeom>
        </p:spPr>
      </p:pic>
      <p:pic>
        <p:nvPicPr>
          <p:cNvPr id="16" name="Image 14" descr="preencoded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405563" y="3060055"/>
            <a:ext cx="571500" cy="571500"/>
          </a:xfrm>
          <a:prstGeom prst="rect">
            <a:avLst/>
          </a:prstGeom>
        </p:spPr>
      </p:pic>
      <p:pic>
        <p:nvPicPr>
          <p:cNvPr id="17" name="Image 15" descr="preencoded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577013" y="3231505"/>
            <a:ext cx="228600" cy="228600"/>
          </a:xfrm>
          <a:prstGeom prst="rect">
            <a:avLst/>
          </a:prstGeom>
        </p:spPr>
      </p:pic>
      <p:pic>
        <p:nvPicPr>
          <p:cNvPr id="18" name="Image 16" descr="preencoded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71500" y="4297263"/>
            <a:ext cx="11049000" cy="1714500"/>
          </a:xfrm>
          <a:prstGeom prst="rect">
            <a:avLst/>
          </a:prstGeom>
        </p:spPr>
      </p:pic>
      <p:sp>
        <p:nvSpPr>
          <p:cNvPr id="19" name="Text 0"/>
          <p:cNvSpPr/>
          <p:nvPr/>
        </p:nvSpPr>
        <p:spPr>
          <a:xfrm>
            <a:off x="1057275" y="476250"/>
            <a:ext cx="11049000" cy="54858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4320"/>
              </a:lnSpc>
              <a:buNone/>
            </a:pPr>
            <a:r>
              <a:rPr lang="en-US" sz="3600" b="1" dirty="0">
                <a:solidFill>
                  <a:srgbClr val="FF6A3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시장 기회</a:t>
            </a:r>
            <a:endParaRPr lang="en-US" sz="3600" dirty="0"/>
          </a:p>
        </p:txBody>
      </p:sp>
      <p:sp>
        <p:nvSpPr>
          <p:cNvPr id="20" name="Text 1"/>
          <p:cNvSpPr/>
          <p:nvPr/>
        </p:nvSpPr>
        <p:spPr>
          <a:xfrm>
            <a:off x="1524000" y="1646783"/>
            <a:ext cx="4262438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250"/>
              </a:lnSpc>
              <a:buNone/>
            </a:pPr>
            <a:r>
              <a:rPr lang="en-US" sz="1500" b="1" dirty="0">
                <a:solidFill>
                  <a:srgbClr val="33333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전국 자영업자 수</a:t>
            </a:r>
            <a:endParaRPr lang="en-US" sz="1500" dirty="0"/>
          </a:p>
        </p:txBody>
      </p:sp>
      <p:sp>
        <p:nvSpPr>
          <p:cNvPr id="21" name="Text 2"/>
          <p:cNvSpPr/>
          <p:nvPr/>
        </p:nvSpPr>
        <p:spPr>
          <a:xfrm>
            <a:off x="1524000" y="1980158"/>
            <a:ext cx="5114925" cy="213271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680"/>
              </a:lnSpc>
              <a:buNone/>
            </a:pPr>
            <a:r>
              <a:rPr lang="en-US" sz="1200" dirty="0">
                <a:solidFill>
                  <a:srgbClr val="666666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약 550만 명의 자영업자가 효과적인 마케팅 솔루션을 필요로 함</a:t>
            </a:r>
            <a:endParaRPr lang="en-US" sz="1200" dirty="0"/>
          </a:p>
        </p:txBody>
      </p:sp>
      <p:sp>
        <p:nvSpPr>
          <p:cNvPr id="22" name="Text 3"/>
          <p:cNvSpPr/>
          <p:nvPr/>
        </p:nvSpPr>
        <p:spPr>
          <a:xfrm>
            <a:off x="1524000" y="2789783"/>
            <a:ext cx="4262438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250"/>
              </a:lnSpc>
              <a:buNone/>
            </a:pPr>
            <a:r>
              <a:rPr lang="en-US" sz="1500" b="1" dirty="0">
                <a:solidFill>
                  <a:srgbClr val="33333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로컬 마케팅 시장 규모</a:t>
            </a:r>
            <a:endParaRPr lang="en-US" sz="1500" dirty="0"/>
          </a:p>
        </p:txBody>
      </p:sp>
      <p:sp>
        <p:nvSpPr>
          <p:cNvPr id="23" name="Text 4"/>
          <p:cNvSpPr/>
          <p:nvPr/>
        </p:nvSpPr>
        <p:spPr>
          <a:xfrm>
            <a:off x="1524000" y="3123158"/>
            <a:ext cx="5114925" cy="213271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680"/>
              </a:lnSpc>
              <a:buNone/>
            </a:pPr>
            <a:r>
              <a:rPr lang="en-US" sz="1200" dirty="0">
                <a:solidFill>
                  <a:srgbClr val="666666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연 10조원 이상으로 추정되는 거대한 시장 잠재력</a:t>
            </a:r>
            <a:endParaRPr lang="en-US" sz="1200" dirty="0"/>
          </a:p>
        </p:txBody>
      </p:sp>
      <p:sp>
        <p:nvSpPr>
          <p:cNvPr id="24" name="Text 5"/>
          <p:cNvSpPr/>
          <p:nvPr/>
        </p:nvSpPr>
        <p:spPr>
          <a:xfrm>
            <a:off x="7167563" y="1634430"/>
            <a:ext cx="4262438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250"/>
              </a:lnSpc>
              <a:buNone/>
            </a:pPr>
            <a:r>
              <a:rPr lang="en-US" sz="1500" b="1" dirty="0">
                <a:solidFill>
                  <a:srgbClr val="33333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Z세대/밀레니얼 선호도</a:t>
            </a:r>
            <a:endParaRPr lang="en-US" sz="1500" dirty="0"/>
          </a:p>
        </p:txBody>
      </p:sp>
      <p:sp>
        <p:nvSpPr>
          <p:cNvPr id="25" name="Text 6"/>
          <p:cNvSpPr/>
          <p:nvPr/>
        </p:nvSpPr>
        <p:spPr>
          <a:xfrm>
            <a:off x="7167563" y="1967805"/>
            <a:ext cx="4262438" cy="426541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680"/>
              </a:lnSpc>
              <a:buNone/>
            </a:pPr>
            <a:r>
              <a:rPr lang="en-US" sz="1200" dirty="0">
                <a:solidFill>
                  <a:srgbClr val="666666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게임형 콘텐츠에 대한 높은 선호도로 새로운 형태의 마케팅에 긍정적 반응</a:t>
            </a:r>
            <a:endParaRPr lang="en-US" sz="1200" dirty="0"/>
          </a:p>
        </p:txBody>
      </p:sp>
      <p:sp>
        <p:nvSpPr>
          <p:cNvPr id="26" name="Text 7"/>
          <p:cNvSpPr/>
          <p:nvPr/>
        </p:nvSpPr>
        <p:spPr>
          <a:xfrm>
            <a:off x="7167563" y="2965847"/>
            <a:ext cx="4262438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250"/>
              </a:lnSpc>
              <a:buNone/>
            </a:pPr>
            <a:r>
              <a:rPr lang="en-US" sz="1500" b="1" dirty="0">
                <a:solidFill>
                  <a:srgbClr val="33333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코로나 이후 로컬 비즈니스 트렌드</a:t>
            </a:r>
            <a:endParaRPr lang="en-US" sz="1500" dirty="0"/>
          </a:p>
        </p:txBody>
      </p:sp>
      <p:sp>
        <p:nvSpPr>
          <p:cNvPr id="27" name="Text 8"/>
          <p:cNvSpPr/>
          <p:nvPr/>
        </p:nvSpPr>
        <p:spPr>
          <a:xfrm>
            <a:off x="7167563" y="3299222"/>
            <a:ext cx="4262438" cy="426541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680"/>
              </a:lnSpc>
              <a:buNone/>
            </a:pPr>
            <a:r>
              <a:rPr lang="en-US" sz="1200" dirty="0">
                <a:solidFill>
                  <a:srgbClr val="666666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팬데믹 이후 동네 상권의 중요성이 부각되며 로컬 비즈니스에 대한 관심 증가</a:t>
            </a:r>
            <a:endParaRPr lang="en-US" sz="1200" dirty="0"/>
          </a:p>
        </p:txBody>
      </p:sp>
      <p:sp>
        <p:nvSpPr>
          <p:cNvPr id="28" name="Text 9"/>
          <p:cNvSpPr/>
          <p:nvPr/>
        </p:nvSpPr>
        <p:spPr>
          <a:xfrm>
            <a:off x="11677650" y="390525"/>
            <a:ext cx="274320" cy="9525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FF6A3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5</a:t>
            </a:r>
            <a:endParaRPr lang="en-US" sz="1200" dirty="0"/>
          </a:p>
        </p:txBody>
      </p:sp>
      <p:sp>
        <p:nvSpPr>
          <p:cNvPr id="29" name="Text 10"/>
          <p:cNvSpPr/>
          <p:nvPr/>
        </p:nvSpPr>
        <p:spPr>
          <a:xfrm>
            <a:off x="11677650" y="6105525"/>
            <a:ext cx="228600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FF6A3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PAGE</a:t>
            </a:r>
            <a:endParaRPr lang="en-US" sz="1200" dirty="0"/>
          </a:p>
        </p:txBody>
      </p:sp>
      <p:sp>
        <p:nvSpPr>
          <p:cNvPr id="30" name="Text 11"/>
          <p:cNvSpPr/>
          <p:nvPr/>
        </p:nvSpPr>
        <p:spPr>
          <a:xfrm>
            <a:off x="11639550" y="6467475"/>
            <a:ext cx="434340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75"/>
              </a:lnSpc>
              <a:buNone/>
            </a:pPr>
            <a:r>
              <a:rPr lang="en-US" sz="1050" b="1" dirty="0">
                <a:solidFill>
                  <a:srgbClr val="FF6A3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5 / 20</a:t>
            </a:r>
            <a:endParaRPr lang="en-US" sz="10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523875"/>
            <a:ext cx="342900" cy="457200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1794421"/>
            <a:ext cx="3606701" cy="3667125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74800" y="2032546"/>
            <a:ext cx="571500" cy="571500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31963" y="2165896"/>
            <a:ext cx="257175" cy="304800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5325" y="3293566"/>
            <a:ext cx="171450" cy="171450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5325" y="3834408"/>
            <a:ext cx="171450" cy="171450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5325" y="4375249"/>
            <a:ext cx="171450" cy="171450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5325" y="4809381"/>
            <a:ext cx="171450" cy="171450"/>
          </a:xfrm>
          <a:prstGeom prst="rect">
            <a:avLst/>
          </a:prstGeom>
        </p:spPr>
      </p:pic>
      <p:pic>
        <p:nvPicPr>
          <p:cNvPr id="12" name="Image 10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292501" y="1794421"/>
            <a:ext cx="3606850" cy="3667125"/>
          </a:xfrm>
          <a:prstGeom prst="rect">
            <a:avLst/>
          </a:prstGeom>
        </p:spPr>
      </p:pic>
      <p:pic>
        <p:nvPicPr>
          <p:cNvPr id="13" name="Image 11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810101" y="2032546"/>
            <a:ext cx="571500" cy="571500"/>
          </a:xfrm>
          <a:prstGeom prst="rect">
            <a:avLst/>
          </a:prstGeom>
        </p:spPr>
      </p:pic>
      <p:pic>
        <p:nvPicPr>
          <p:cNvPr id="14" name="Image 12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952976" y="2165896"/>
            <a:ext cx="285750" cy="304800"/>
          </a:xfrm>
          <a:prstGeom prst="rect">
            <a:avLst/>
          </a:prstGeom>
        </p:spPr>
      </p:pic>
      <p:pic>
        <p:nvPicPr>
          <p:cNvPr id="15" name="Image 13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530626" y="3293566"/>
            <a:ext cx="171450" cy="171450"/>
          </a:xfrm>
          <a:prstGeom prst="rect">
            <a:avLst/>
          </a:prstGeom>
        </p:spPr>
      </p:pic>
      <p:pic>
        <p:nvPicPr>
          <p:cNvPr id="16" name="Image 14" descr="preencoded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530626" y="3727698"/>
            <a:ext cx="171450" cy="171450"/>
          </a:xfrm>
          <a:prstGeom prst="rect">
            <a:avLst/>
          </a:prstGeom>
        </p:spPr>
      </p:pic>
      <p:pic>
        <p:nvPicPr>
          <p:cNvPr id="17" name="Image 15" descr="preencoded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530626" y="4055269"/>
            <a:ext cx="171450" cy="171450"/>
          </a:xfrm>
          <a:prstGeom prst="rect">
            <a:avLst/>
          </a:prstGeom>
        </p:spPr>
      </p:pic>
      <p:pic>
        <p:nvPicPr>
          <p:cNvPr id="18" name="Image 16" descr="preencoded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530626" y="4489549"/>
            <a:ext cx="171450" cy="171450"/>
          </a:xfrm>
          <a:prstGeom prst="rect">
            <a:avLst/>
          </a:prstGeom>
        </p:spPr>
      </p:pic>
      <p:pic>
        <p:nvPicPr>
          <p:cNvPr id="19" name="Image 17" descr="preencoded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127950" y="1794421"/>
            <a:ext cx="3606701" cy="3667125"/>
          </a:xfrm>
          <a:prstGeom prst="rect">
            <a:avLst/>
          </a:prstGeom>
        </p:spPr>
      </p:pic>
      <p:pic>
        <p:nvPicPr>
          <p:cNvPr id="20" name="Image 18" descr="preencoded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645551" y="2032546"/>
            <a:ext cx="571500" cy="571500"/>
          </a:xfrm>
          <a:prstGeom prst="rect">
            <a:avLst/>
          </a:prstGeom>
        </p:spPr>
      </p:pic>
      <p:pic>
        <p:nvPicPr>
          <p:cNvPr id="21" name="Image 19" descr="preencoded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788426" y="2165896"/>
            <a:ext cx="285750" cy="304800"/>
          </a:xfrm>
          <a:prstGeom prst="rect">
            <a:avLst/>
          </a:prstGeom>
        </p:spPr>
      </p:pic>
      <p:pic>
        <p:nvPicPr>
          <p:cNvPr id="22" name="Image 20" descr="preencoded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8864501" y="3166021"/>
            <a:ext cx="800100" cy="381000"/>
          </a:xfrm>
          <a:prstGeom prst="rect">
            <a:avLst/>
          </a:prstGeom>
        </p:spPr>
      </p:pic>
      <p:pic>
        <p:nvPicPr>
          <p:cNvPr id="23" name="Image 21" descr="preencoded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9740801" y="3242221"/>
            <a:ext cx="200025" cy="228600"/>
          </a:xfrm>
          <a:prstGeom prst="rect">
            <a:avLst/>
          </a:prstGeom>
        </p:spPr>
      </p:pic>
      <p:pic>
        <p:nvPicPr>
          <p:cNvPr id="24" name="Image 22" descr="preencoded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0017026" y="3166021"/>
            <a:ext cx="981075" cy="381000"/>
          </a:xfrm>
          <a:prstGeom prst="rect">
            <a:avLst/>
          </a:prstGeom>
        </p:spPr>
      </p:pic>
      <p:pic>
        <p:nvPicPr>
          <p:cNvPr id="25" name="Image 23" descr="preencoded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8864501" y="3889921"/>
            <a:ext cx="657225" cy="381000"/>
          </a:xfrm>
          <a:prstGeom prst="rect">
            <a:avLst/>
          </a:prstGeom>
        </p:spPr>
      </p:pic>
      <p:pic>
        <p:nvPicPr>
          <p:cNvPr id="26" name="Image 24" descr="preencoded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9597926" y="3966121"/>
            <a:ext cx="200025" cy="228600"/>
          </a:xfrm>
          <a:prstGeom prst="rect">
            <a:avLst/>
          </a:prstGeom>
        </p:spPr>
      </p:pic>
      <p:pic>
        <p:nvPicPr>
          <p:cNvPr id="27" name="Image 25" descr="preencoded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9874151" y="3889921"/>
            <a:ext cx="1123950" cy="381000"/>
          </a:xfrm>
          <a:prstGeom prst="rect">
            <a:avLst/>
          </a:prstGeom>
        </p:spPr>
      </p:pic>
      <p:pic>
        <p:nvPicPr>
          <p:cNvPr id="28" name="Image 26" descr="preencoded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9169301" y="4613821"/>
            <a:ext cx="657225" cy="381000"/>
          </a:xfrm>
          <a:prstGeom prst="rect">
            <a:avLst/>
          </a:prstGeom>
        </p:spPr>
      </p:pic>
      <p:pic>
        <p:nvPicPr>
          <p:cNvPr id="29" name="Image 27" descr="preencoded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9902726" y="4690021"/>
            <a:ext cx="200025" cy="228600"/>
          </a:xfrm>
          <a:prstGeom prst="rect">
            <a:avLst/>
          </a:prstGeom>
        </p:spPr>
      </p:pic>
      <p:pic>
        <p:nvPicPr>
          <p:cNvPr id="30" name="Image 28" descr="preencoded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10178951" y="4613821"/>
            <a:ext cx="514350" cy="381000"/>
          </a:xfrm>
          <a:prstGeom prst="rect">
            <a:avLst/>
          </a:prstGeom>
        </p:spPr>
      </p:pic>
      <p:sp>
        <p:nvSpPr>
          <p:cNvPr id="31" name="Text 0"/>
          <p:cNvSpPr/>
          <p:nvPr/>
        </p:nvSpPr>
        <p:spPr>
          <a:xfrm>
            <a:off x="914400" y="457200"/>
            <a:ext cx="11277600" cy="54858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4320"/>
              </a:lnSpc>
              <a:buNone/>
            </a:pPr>
            <a:r>
              <a:rPr lang="en-US" sz="3600" b="1" dirty="0">
                <a:solidFill>
                  <a:srgbClr val="FF6A3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솔루션: 리워들</a:t>
            </a:r>
            <a:endParaRPr lang="en-US" sz="3600" dirty="0"/>
          </a:p>
        </p:txBody>
      </p:sp>
      <p:sp>
        <p:nvSpPr>
          <p:cNvPr id="32" name="Text 1"/>
          <p:cNvSpPr/>
          <p:nvPr/>
        </p:nvSpPr>
        <p:spPr>
          <a:xfrm>
            <a:off x="457200" y="1196280"/>
            <a:ext cx="13533120" cy="29334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310"/>
              </a:lnSpc>
              <a:buNone/>
            </a:pPr>
            <a:r>
              <a:rPr lang="en-US" sz="1650" dirty="0">
                <a:solidFill>
                  <a:srgbClr val="33333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리워들은 자영업자와 소비자 모두의 문제점을 해결하고 상호 이익을 창출하는 솔루션을 제공합니다.</a:t>
            </a:r>
            <a:endParaRPr lang="en-US" sz="1650" dirty="0"/>
          </a:p>
        </p:txBody>
      </p:sp>
      <p:sp>
        <p:nvSpPr>
          <p:cNvPr id="33" name="Text 2"/>
          <p:cNvSpPr/>
          <p:nvPr/>
        </p:nvSpPr>
        <p:spPr>
          <a:xfrm>
            <a:off x="695325" y="2746921"/>
            <a:ext cx="3130451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자영업자에게</a:t>
            </a:r>
            <a:endParaRPr lang="en-US" sz="1500" dirty="0"/>
          </a:p>
        </p:txBody>
      </p:sp>
      <p:sp>
        <p:nvSpPr>
          <p:cNvPr id="34" name="Text 3"/>
          <p:cNvSpPr/>
          <p:nvPr/>
        </p:nvSpPr>
        <p:spPr>
          <a:xfrm>
            <a:off x="962025" y="3166021"/>
            <a:ext cx="2863751" cy="426541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680"/>
              </a:lnSpc>
              <a:buNone/>
            </a:pPr>
            <a:r>
              <a:rPr lang="en-US" sz="1200" dirty="0">
                <a:solidFill>
                  <a:srgbClr val="555555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기존 온라인 광고 대비 1/10 수준의 저렴한 비용</a:t>
            </a:r>
            <a:endParaRPr lang="en-US" sz="1200" dirty="0"/>
          </a:p>
        </p:txBody>
      </p:sp>
      <p:sp>
        <p:nvSpPr>
          <p:cNvPr id="35" name="Text 4"/>
          <p:cNvSpPr/>
          <p:nvPr/>
        </p:nvSpPr>
        <p:spPr>
          <a:xfrm>
            <a:off x="962025" y="3706862"/>
            <a:ext cx="2863751" cy="426541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680"/>
              </a:lnSpc>
              <a:buNone/>
            </a:pPr>
            <a:r>
              <a:rPr lang="en-US" sz="1200" dirty="0">
                <a:solidFill>
                  <a:srgbClr val="555555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게임을 통한 가게 이름과 정보의 자연스러운 노출</a:t>
            </a:r>
            <a:endParaRPr lang="en-US" sz="1200" dirty="0"/>
          </a:p>
        </p:txBody>
      </p:sp>
      <p:sp>
        <p:nvSpPr>
          <p:cNvPr id="36" name="Text 5"/>
          <p:cNvSpPr/>
          <p:nvPr/>
        </p:nvSpPr>
        <p:spPr>
          <a:xfrm>
            <a:off x="962025" y="4247704"/>
            <a:ext cx="2863751" cy="426541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680"/>
              </a:lnSpc>
              <a:buNone/>
            </a:pPr>
            <a:r>
              <a:rPr lang="en-US" sz="1200" dirty="0">
                <a:solidFill>
                  <a:srgbClr val="555555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직접 퀴즈나 게임 콘텐츠 등록으로 능동적 참여</a:t>
            </a:r>
            <a:endParaRPr lang="en-US" sz="1200" dirty="0"/>
          </a:p>
        </p:txBody>
      </p:sp>
      <p:sp>
        <p:nvSpPr>
          <p:cNvPr id="37" name="Text 6"/>
          <p:cNvSpPr/>
          <p:nvPr/>
        </p:nvSpPr>
        <p:spPr>
          <a:xfrm>
            <a:off x="962025" y="4788545"/>
            <a:ext cx="3234690" cy="213271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680"/>
              </a:lnSpc>
              <a:buNone/>
            </a:pPr>
            <a:r>
              <a:rPr lang="en-US" sz="1200" dirty="0">
                <a:solidFill>
                  <a:srgbClr val="555555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위치 정보 기반 퀴즈를 통한 실제 방문 유도</a:t>
            </a:r>
            <a:endParaRPr lang="en-US" sz="1200" dirty="0"/>
          </a:p>
        </p:txBody>
      </p:sp>
      <p:sp>
        <p:nvSpPr>
          <p:cNvPr id="38" name="Text 7"/>
          <p:cNvSpPr/>
          <p:nvPr/>
        </p:nvSpPr>
        <p:spPr>
          <a:xfrm>
            <a:off x="4530626" y="2746921"/>
            <a:ext cx="31306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소비자에게</a:t>
            </a:r>
            <a:endParaRPr lang="en-US" sz="1500" dirty="0"/>
          </a:p>
        </p:txBody>
      </p:sp>
      <p:sp>
        <p:nvSpPr>
          <p:cNvPr id="39" name="Text 8"/>
          <p:cNvSpPr/>
          <p:nvPr/>
        </p:nvSpPr>
        <p:spPr>
          <a:xfrm>
            <a:off x="4797326" y="3166021"/>
            <a:ext cx="2863900" cy="426541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680"/>
              </a:lnSpc>
              <a:buNone/>
            </a:pPr>
            <a:r>
              <a:rPr lang="en-US" sz="1200" dirty="0">
                <a:solidFill>
                  <a:srgbClr val="555555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워들 게임, 사과 게임 등 흥미로운 게임 콘텐츠</a:t>
            </a:r>
            <a:endParaRPr lang="en-US" sz="1200" dirty="0"/>
          </a:p>
        </p:txBody>
      </p:sp>
      <p:sp>
        <p:nvSpPr>
          <p:cNvPr id="40" name="Text 9"/>
          <p:cNvSpPr/>
          <p:nvPr/>
        </p:nvSpPr>
        <p:spPr>
          <a:xfrm>
            <a:off x="4797326" y="3706862"/>
            <a:ext cx="3143250" cy="213271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680"/>
              </a:lnSpc>
              <a:buNone/>
            </a:pPr>
            <a:r>
              <a:rPr lang="en-US" sz="1200" dirty="0">
                <a:solidFill>
                  <a:srgbClr val="555555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게임을 하면서 자연스럽게 동네 가게 발견</a:t>
            </a:r>
            <a:endParaRPr lang="en-US" sz="1200" dirty="0"/>
          </a:p>
        </p:txBody>
      </p:sp>
      <p:sp>
        <p:nvSpPr>
          <p:cNvPr id="41" name="Text 10"/>
          <p:cNvSpPr/>
          <p:nvPr/>
        </p:nvSpPr>
        <p:spPr>
          <a:xfrm>
            <a:off x="4797326" y="4034433"/>
            <a:ext cx="3143250" cy="213271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680"/>
              </a:lnSpc>
              <a:buNone/>
            </a:pPr>
            <a:r>
              <a:rPr lang="en-US" sz="1200" dirty="0">
                <a:solidFill>
                  <a:srgbClr val="555555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게임 플레이로 적립된 포인트로 실제 혜택</a:t>
            </a:r>
            <a:endParaRPr lang="en-US" sz="1200" dirty="0"/>
          </a:p>
        </p:txBody>
      </p:sp>
      <p:sp>
        <p:nvSpPr>
          <p:cNvPr id="42" name="Text 11"/>
          <p:cNvSpPr/>
          <p:nvPr/>
        </p:nvSpPr>
        <p:spPr>
          <a:xfrm>
            <a:off x="4797326" y="4362004"/>
            <a:ext cx="2863900" cy="426541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680"/>
              </a:lnSpc>
              <a:buNone/>
            </a:pPr>
            <a:r>
              <a:rPr lang="en-US" sz="1200" dirty="0">
                <a:solidFill>
                  <a:srgbClr val="555555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일일 미션 시스템으로 꾸준한 플랫폼 이용 장려</a:t>
            </a:r>
            <a:endParaRPr lang="en-US" sz="1200" dirty="0"/>
          </a:p>
        </p:txBody>
      </p:sp>
      <p:sp>
        <p:nvSpPr>
          <p:cNvPr id="43" name="Text 12"/>
          <p:cNvSpPr/>
          <p:nvPr/>
        </p:nvSpPr>
        <p:spPr>
          <a:xfrm>
            <a:off x="8366075" y="2746921"/>
            <a:ext cx="3130451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Win-Win 구조</a:t>
            </a:r>
            <a:endParaRPr lang="en-US" sz="1500" dirty="0"/>
          </a:p>
        </p:txBody>
      </p:sp>
      <p:sp>
        <p:nvSpPr>
          <p:cNvPr id="44" name="Text 13"/>
          <p:cNvSpPr/>
          <p:nvPr/>
        </p:nvSpPr>
        <p:spPr>
          <a:xfrm>
            <a:off x="8864501" y="3166021"/>
            <a:ext cx="8001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C2410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자영업자</a:t>
            </a:r>
            <a:endParaRPr lang="en-US" sz="1200" dirty="0"/>
          </a:p>
        </p:txBody>
      </p:sp>
      <p:sp>
        <p:nvSpPr>
          <p:cNvPr id="45" name="Text 14"/>
          <p:cNvSpPr/>
          <p:nvPr/>
        </p:nvSpPr>
        <p:spPr>
          <a:xfrm>
            <a:off x="9918918" y="3166021"/>
            <a:ext cx="117729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효과적 홍보</a:t>
            </a:r>
            <a:endParaRPr lang="en-US" sz="1200" dirty="0"/>
          </a:p>
        </p:txBody>
      </p:sp>
      <p:sp>
        <p:nvSpPr>
          <p:cNvPr id="46" name="Text 15"/>
          <p:cNvSpPr/>
          <p:nvPr/>
        </p:nvSpPr>
        <p:spPr>
          <a:xfrm>
            <a:off x="8366075" y="3585121"/>
            <a:ext cx="3130451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+ 신규 고객 유입</a:t>
            </a:r>
            <a:endParaRPr lang="en-US" sz="1050" dirty="0"/>
          </a:p>
        </p:txBody>
      </p:sp>
      <p:sp>
        <p:nvSpPr>
          <p:cNvPr id="47" name="Text 16"/>
          <p:cNvSpPr/>
          <p:nvPr/>
        </p:nvSpPr>
        <p:spPr>
          <a:xfrm>
            <a:off x="8864501" y="3889921"/>
            <a:ext cx="657225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1D4ED8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리워들</a:t>
            </a:r>
            <a:endParaRPr lang="en-US" sz="1200" dirty="0"/>
          </a:p>
        </p:txBody>
      </p:sp>
      <p:sp>
        <p:nvSpPr>
          <p:cNvPr id="48" name="Text 17"/>
          <p:cNvSpPr/>
          <p:nvPr/>
        </p:nvSpPr>
        <p:spPr>
          <a:xfrm>
            <a:off x="9761756" y="3889921"/>
            <a:ext cx="134874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플랫폼 수수료</a:t>
            </a:r>
            <a:endParaRPr lang="en-US" sz="1200" dirty="0"/>
          </a:p>
        </p:txBody>
      </p:sp>
      <p:sp>
        <p:nvSpPr>
          <p:cNvPr id="49" name="Text 18"/>
          <p:cNvSpPr/>
          <p:nvPr/>
        </p:nvSpPr>
        <p:spPr>
          <a:xfrm>
            <a:off x="8366075" y="4309021"/>
            <a:ext cx="3130451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+ 광고 수익</a:t>
            </a:r>
            <a:endParaRPr lang="en-US" sz="1050" dirty="0"/>
          </a:p>
        </p:txBody>
      </p:sp>
      <p:sp>
        <p:nvSpPr>
          <p:cNvPr id="50" name="Text 19"/>
          <p:cNvSpPr/>
          <p:nvPr/>
        </p:nvSpPr>
        <p:spPr>
          <a:xfrm>
            <a:off x="9169301" y="4613821"/>
            <a:ext cx="657225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15803D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소비자</a:t>
            </a:r>
            <a:endParaRPr lang="en-US" sz="1200" dirty="0"/>
          </a:p>
        </p:txBody>
      </p:sp>
      <p:sp>
        <p:nvSpPr>
          <p:cNvPr id="51" name="Text 20"/>
          <p:cNvSpPr/>
          <p:nvPr/>
        </p:nvSpPr>
        <p:spPr>
          <a:xfrm>
            <a:off x="10178951" y="4613821"/>
            <a:ext cx="5143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재미</a:t>
            </a:r>
            <a:endParaRPr lang="en-US" sz="1200" dirty="0"/>
          </a:p>
        </p:txBody>
      </p:sp>
      <p:sp>
        <p:nvSpPr>
          <p:cNvPr id="52" name="Text 21"/>
          <p:cNvSpPr/>
          <p:nvPr/>
        </p:nvSpPr>
        <p:spPr>
          <a:xfrm>
            <a:off x="8366075" y="5032921"/>
            <a:ext cx="3130451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+ 포인트 + 새로운 발견</a:t>
            </a:r>
            <a:endParaRPr lang="en-US" sz="1050" dirty="0"/>
          </a:p>
        </p:txBody>
      </p:sp>
      <p:sp>
        <p:nvSpPr>
          <p:cNvPr id="53" name="Text 22"/>
          <p:cNvSpPr/>
          <p:nvPr/>
        </p:nvSpPr>
        <p:spPr>
          <a:xfrm>
            <a:off x="457200" y="5690146"/>
            <a:ext cx="11277600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1575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리워들 플랫폼은 자영업자, 리워들, 소비자 모두에게 이익이 되는 선순환 구조를 구축합니다.</a:t>
            </a:r>
            <a:endParaRPr lang="en-US" sz="10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" y="638175"/>
            <a:ext cx="514350" cy="457200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000" y="1836241"/>
            <a:ext cx="3397151" cy="2093416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0125" y="2188666"/>
            <a:ext cx="333375" cy="381000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97276" y="1836241"/>
            <a:ext cx="3397300" cy="2093416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35401" y="2188666"/>
            <a:ext cx="333375" cy="381000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32700" y="1836241"/>
            <a:ext cx="3397151" cy="2093416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70825" y="2188666"/>
            <a:ext cx="333375" cy="381000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62000" y="4167783"/>
            <a:ext cx="3397151" cy="2093416"/>
          </a:xfrm>
          <a:prstGeom prst="rect">
            <a:avLst/>
          </a:prstGeom>
        </p:spPr>
      </p:pic>
      <p:pic>
        <p:nvPicPr>
          <p:cNvPr id="12" name="Image 10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00125" y="4520208"/>
            <a:ext cx="381000" cy="381000"/>
          </a:xfrm>
          <a:prstGeom prst="rect">
            <a:avLst/>
          </a:prstGeom>
        </p:spPr>
      </p:pic>
      <p:pic>
        <p:nvPicPr>
          <p:cNvPr id="13" name="Image 11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397276" y="4167783"/>
            <a:ext cx="3397300" cy="2093416"/>
          </a:xfrm>
          <a:prstGeom prst="rect">
            <a:avLst/>
          </a:prstGeom>
        </p:spPr>
      </p:pic>
      <p:pic>
        <p:nvPicPr>
          <p:cNvPr id="14" name="Image 12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635401" y="4520208"/>
            <a:ext cx="428625" cy="381000"/>
          </a:xfrm>
          <a:prstGeom prst="rect">
            <a:avLst/>
          </a:prstGeom>
        </p:spPr>
      </p:pic>
      <p:sp>
        <p:nvSpPr>
          <p:cNvPr id="15" name="Text 0"/>
          <p:cNvSpPr/>
          <p:nvPr/>
        </p:nvSpPr>
        <p:spPr>
          <a:xfrm>
            <a:off x="1419225" y="571500"/>
            <a:ext cx="10668000" cy="54858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4320"/>
              </a:lnSpc>
              <a:buNone/>
            </a:pPr>
            <a:r>
              <a:rPr lang="en-US" sz="3600" b="1" dirty="0">
                <a:solidFill>
                  <a:srgbClr val="FF6A3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핵심 기능 개요</a:t>
            </a:r>
            <a:endParaRPr lang="en-US" sz="3600" dirty="0"/>
          </a:p>
        </p:txBody>
      </p:sp>
      <p:sp>
        <p:nvSpPr>
          <p:cNvPr id="16" name="Text 1"/>
          <p:cNvSpPr/>
          <p:nvPr/>
        </p:nvSpPr>
        <p:spPr>
          <a:xfrm>
            <a:off x="762000" y="1215330"/>
            <a:ext cx="10668000" cy="239911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90"/>
              </a:lnSpc>
              <a:buNone/>
            </a:pPr>
            <a:r>
              <a:rPr lang="en-US" sz="1350" dirty="0">
                <a:solidFill>
                  <a:srgbClr val="666666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리워들 플랫폼의 주요 기능들을 소개합니다.</a:t>
            </a:r>
            <a:endParaRPr lang="en-US" sz="1350" dirty="0"/>
          </a:p>
        </p:txBody>
      </p:sp>
      <p:sp>
        <p:nvSpPr>
          <p:cNvPr id="17" name="Text 2"/>
          <p:cNvSpPr/>
          <p:nvPr/>
        </p:nvSpPr>
        <p:spPr>
          <a:xfrm>
            <a:off x="1000125" y="2788741"/>
            <a:ext cx="2920901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950"/>
              </a:lnSpc>
              <a:buNone/>
            </a:pPr>
            <a:r>
              <a:rPr lang="en-US" sz="1500" b="1" dirty="0">
                <a:solidFill>
                  <a:srgbClr val="33333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워들 게임</a:t>
            </a:r>
            <a:endParaRPr lang="en-US" sz="1500" dirty="0"/>
          </a:p>
        </p:txBody>
      </p:sp>
      <p:sp>
        <p:nvSpPr>
          <p:cNvPr id="18" name="Text 3"/>
          <p:cNvSpPr/>
          <p:nvPr/>
        </p:nvSpPr>
        <p:spPr>
          <a:xfrm>
            <a:off x="1000125" y="3131641"/>
            <a:ext cx="2920901" cy="559891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47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가게 이름을 맞추는 퍼즐 게임으로, 6번의 기회가 주어집니다. 4번째 시도부터 초성 힌트가 제공되어 난이도를 조절합니다.</a:t>
            </a:r>
            <a:endParaRPr lang="en-US" sz="1050" dirty="0"/>
          </a:p>
        </p:txBody>
      </p:sp>
      <p:sp>
        <p:nvSpPr>
          <p:cNvPr id="19" name="Text 4"/>
          <p:cNvSpPr/>
          <p:nvPr/>
        </p:nvSpPr>
        <p:spPr>
          <a:xfrm>
            <a:off x="4635401" y="2788741"/>
            <a:ext cx="2921050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950"/>
              </a:lnSpc>
              <a:buNone/>
            </a:pPr>
            <a:r>
              <a:rPr lang="en-US" sz="1500" b="1" dirty="0">
                <a:solidFill>
                  <a:srgbClr val="33333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사과 게임</a:t>
            </a:r>
            <a:endParaRPr lang="en-US" sz="1500" dirty="0"/>
          </a:p>
        </p:txBody>
      </p:sp>
      <p:sp>
        <p:nvSpPr>
          <p:cNvPr id="20" name="Text 5"/>
          <p:cNvSpPr/>
          <p:nvPr/>
        </p:nvSpPr>
        <p:spPr>
          <a:xfrm>
            <a:off x="4635401" y="3131641"/>
            <a:ext cx="2921050" cy="373261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47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120초 제한 시간 내에 숫자 합 10을 만드는 게임으로, 글자를 모으는 미션이 포함되어 있습니다.</a:t>
            </a:r>
            <a:endParaRPr lang="en-US" sz="1050" dirty="0"/>
          </a:p>
        </p:txBody>
      </p:sp>
      <p:sp>
        <p:nvSpPr>
          <p:cNvPr id="21" name="Text 6"/>
          <p:cNvSpPr/>
          <p:nvPr/>
        </p:nvSpPr>
        <p:spPr>
          <a:xfrm>
            <a:off x="8270825" y="2788741"/>
            <a:ext cx="2920901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950"/>
              </a:lnSpc>
              <a:buNone/>
            </a:pPr>
            <a:r>
              <a:rPr lang="en-US" sz="1500" b="1" dirty="0">
                <a:solidFill>
                  <a:srgbClr val="33333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일일 미션</a:t>
            </a:r>
            <a:endParaRPr lang="en-US" sz="1500" dirty="0"/>
          </a:p>
        </p:txBody>
      </p:sp>
      <p:sp>
        <p:nvSpPr>
          <p:cNvPr id="22" name="Text 7"/>
          <p:cNvSpPr/>
          <p:nvPr/>
        </p:nvSpPr>
        <p:spPr>
          <a:xfrm>
            <a:off x="8270825" y="3131641"/>
            <a:ext cx="2920901" cy="373261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47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게임 3회 플레이 후 출석 체크가 가능하며, 연속 출석 시 추가 보너스 포인트를 제공합니다.</a:t>
            </a:r>
            <a:endParaRPr lang="en-US" sz="1050" dirty="0"/>
          </a:p>
        </p:txBody>
      </p:sp>
      <p:sp>
        <p:nvSpPr>
          <p:cNvPr id="23" name="Text 8"/>
          <p:cNvSpPr/>
          <p:nvPr/>
        </p:nvSpPr>
        <p:spPr>
          <a:xfrm>
            <a:off x="1000125" y="5120283"/>
            <a:ext cx="2920901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950"/>
              </a:lnSpc>
              <a:buNone/>
            </a:pPr>
            <a:r>
              <a:rPr lang="en-US" sz="1500" b="1" dirty="0">
                <a:solidFill>
                  <a:srgbClr val="33333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포인트 시스템</a:t>
            </a:r>
            <a:endParaRPr lang="en-US" sz="1500" dirty="0"/>
          </a:p>
        </p:txBody>
      </p:sp>
      <p:sp>
        <p:nvSpPr>
          <p:cNvPr id="24" name="Text 9"/>
          <p:cNvSpPr/>
          <p:nvPr/>
        </p:nvSpPr>
        <p:spPr>
          <a:xfrm>
            <a:off x="1000125" y="5463183"/>
            <a:ext cx="2920901" cy="373261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47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게임 플레이와 미션 수행을 통해 적립된 포인트로 제휴 가게 할인/쿠폰을 사용할 수 있습니다.</a:t>
            </a:r>
            <a:endParaRPr lang="en-US" sz="1050" dirty="0"/>
          </a:p>
        </p:txBody>
      </p:sp>
      <p:sp>
        <p:nvSpPr>
          <p:cNvPr id="25" name="Text 10"/>
          <p:cNvSpPr/>
          <p:nvPr/>
        </p:nvSpPr>
        <p:spPr>
          <a:xfrm>
            <a:off x="4635401" y="5120283"/>
            <a:ext cx="2921050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950"/>
              </a:lnSpc>
              <a:buNone/>
            </a:pPr>
            <a:r>
              <a:rPr lang="en-US" sz="1500" b="1" dirty="0">
                <a:solidFill>
                  <a:srgbClr val="33333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자영업자 대시보드</a:t>
            </a:r>
            <a:endParaRPr lang="en-US" sz="1500" dirty="0"/>
          </a:p>
        </p:txBody>
      </p:sp>
      <p:sp>
        <p:nvSpPr>
          <p:cNvPr id="26" name="Text 11"/>
          <p:cNvSpPr/>
          <p:nvPr/>
        </p:nvSpPr>
        <p:spPr>
          <a:xfrm>
            <a:off x="4635401" y="5463183"/>
            <a:ext cx="2921050" cy="559891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47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간편한 인터페이스를 통해 가게명, 위치, 힌트 이미지를 등록하고, 게임별 정답 및 추가 미션 퀴즈를 직접 작성할 수 있습니다.</a:t>
            </a:r>
            <a:endParaRPr lang="en-US" sz="1050" dirty="0"/>
          </a:p>
        </p:txBody>
      </p:sp>
      <p:sp>
        <p:nvSpPr>
          <p:cNvPr id="27" name="Text 12"/>
          <p:cNvSpPr/>
          <p:nvPr/>
        </p:nvSpPr>
        <p:spPr>
          <a:xfrm>
            <a:off x="11601450" y="381000"/>
            <a:ext cx="228600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FF6A3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2024</a:t>
            </a:r>
            <a:endParaRPr lang="en-US" sz="1200" dirty="0"/>
          </a:p>
        </p:txBody>
      </p:sp>
      <p:sp>
        <p:nvSpPr>
          <p:cNvPr id="28" name="Text 13"/>
          <p:cNvSpPr/>
          <p:nvPr/>
        </p:nvSpPr>
        <p:spPr>
          <a:xfrm>
            <a:off x="11601450" y="5572125"/>
            <a:ext cx="228600" cy="904875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FF6A3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SHOWCASE</a:t>
            </a:r>
            <a:endParaRPr lang="en-US" sz="1200" dirty="0"/>
          </a:p>
        </p:txBody>
      </p:sp>
      <p:sp>
        <p:nvSpPr>
          <p:cNvPr id="29" name="Text 14"/>
          <p:cNvSpPr/>
          <p:nvPr/>
        </p:nvSpPr>
        <p:spPr>
          <a:xfrm>
            <a:off x="11649075" y="6467475"/>
            <a:ext cx="422910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75"/>
              </a:lnSpc>
              <a:buNone/>
            </a:pPr>
            <a:r>
              <a:rPr lang="en-US" sz="1050" b="1" dirty="0">
                <a:solidFill>
                  <a:srgbClr val="FF6A3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7 / 20</a:t>
            </a:r>
            <a:endParaRPr lang="en-US" sz="10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381000"/>
            <a:ext cx="2676525" cy="552450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500" y="1219200"/>
            <a:ext cx="5372100" cy="4663380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000" y="1457325"/>
            <a:ext cx="266700" cy="304800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2000" y="2552700"/>
            <a:ext cx="4991100" cy="1714500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2000" y="2552700"/>
            <a:ext cx="4991100" cy="1714500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2000" y="4438650"/>
            <a:ext cx="133350" cy="171450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2000" y="4733925"/>
            <a:ext cx="171450" cy="171450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62000" y="5029200"/>
            <a:ext cx="190500" cy="171450"/>
          </a:xfrm>
          <a:prstGeom prst="rect">
            <a:avLst/>
          </a:prstGeom>
        </p:spPr>
      </p:pic>
      <p:pic>
        <p:nvPicPr>
          <p:cNvPr id="12" name="Image 10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2000" y="5415855"/>
            <a:ext cx="190500" cy="171450"/>
          </a:xfrm>
          <a:prstGeom prst="rect">
            <a:avLst/>
          </a:prstGeom>
        </p:spPr>
      </p:pic>
      <p:pic>
        <p:nvPicPr>
          <p:cNvPr id="13" name="Image 11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248400" y="1219200"/>
            <a:ext cx="5372100" cy="4663380"/>
          </a:xfrm>
          <a:prstGeom prst="rect">
            <a:avLst/>
          </a:prstGeom>
        </p:spPr>
      </p:pic>
      <p:pic>
        <p:nvPicPr>
          <p:cNvPr id="14" name="Image 12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438900" y="1457325"/>
            <a:ext cx="266700" cy="304800"/>
          </a:xfrm>
          <a:prstGeom prst="rect">
            <a:avLst/>
          </a:prstGeom>
        </p:spPr>
      </p:pic>
      <p:pic>
        <p:nvPicPr>
          <p:cNvPr id="15" name="Image 13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438900" y="2781300"/>
            <a:ext cx="4991100" cy="1485900"/>
          </a:xfrm>
          <a:prstGeom prst="rect">
            <a:avLst/>
          </a:prstGeom>
        </p:spPr>
      </p:pic>
      <p:pic>
        <p:nvPicPr>
          <p:cNvPr id="16" name="Image 14" descr="preencoded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591300" y="2952750"/>
            <a:ext cx="133350" cy="171450"/>
          </a:xfrm>
          <a:prstGeom prst="rect">
            <a:avLst/>
          </a:prstGeom>
        </p:spPr>
      </p:pic>
      <p:pic>
        <p:nvPicPr>
          <p:cNvPr id="17" name="Image 15" descr="preencoded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591300" y="3248025"/>
            <a:ext cx="133350" cy="171450"/>
          </a:xfrm>
          <a:prstGeom prst="rect">
            <a:avLst/>
          </a:prstGeom>
        </p:spPr>
      </p:pic>
      <p:pic>
        <p:nvPicPr>
          <p:cNvPr id="18" name="Image 16" descr="preencoded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591300" y="3543300"/>
            <a:ext cx="152400" cy="171450"/>
          </a:xfrm>
          <a:prstGeom prst="rect">
            <a:avLst/>
          </a:prstGeom>
        </p:spPr>
      </p:pic>
      <p:pic>
        <p:nvPicPr>
          <p:cNvPr id="19" name="Image 17" descr="preencoded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591300" y="3838575"/>
            <a:ext cx="171450" cy="171450"/>
          </a:xfrm>
          <a:prstGeom prst="rect">
            <a:avLst/>
          </a:prstGeom>
        </p:spPr>
      </p:pic>
      <p:pic>
        <p:nvPicPr>
          <p:cNvPr id="20" name="Image 18" descr="preencoded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438900" y="4438650"/>
            <a:ext cx="190500" cy="171450"/>
          </a:xfrm>
          <a:prstGeom prst="rect">
            <a:avLst/>
          </a:prstGeom>
        </p:spPr>
      </p:pic>
      <p:pic>
        <p:nvPicPr>
          <p:cNvPr id="21" name="Image 19" descr="preencoded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438900" y="4825305"/>
            <a:ext cx="190500" cy="171450"/>
          </a:xfrm>
          <a:prstGeom prst="rect">
            <a:avLst/>
          </a:prstGeom>
        </p:spPr>
      </p:pic>
      <p:sp>
        <p:nvSpPr>
          <p:cNvPr id="22" name="Text 0"/>
          <p:cNvSpPr/>
          <p:nvPr/>
        </p:nvSpPr>
        <p:spPr>
          <a:xfrm>
            <a:off x="571500" y="381000"/>
            <a:ext cx="3211830" cy="55245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3600"/>
              </a:lnSpc>
              <a:buNone/>
            </a:pPr>
            <a:r>
              <a:rPr lang="en-US" sz="3000" b="1" dirty="0">
                <a:solidFill>
                  <a:srgbClr val="FF6A3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게임 시스템 상세</a:t>
            </a:r>
            <a:endParaRPr lang="en-US" sz="3000" dirty="0"/>
          </a:p>
        </p:txBody>
      </p:sp>
      <p:sp>
        <p:nvSpPr>
          <p:cNvPr id="23" name="Text 1"/>
          <p:cNvSpPr/>
          <p:nvPr/>
        </p:nvSpPr>
        <p:spPr>
          <a:xfrm>
            <a:off x="1143000" y="1409700"/>
            <a:ext cx="4991100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3150"/>
              </a:lnSpc>
              <a:buNone/>
            </a:pPr>
            <a:r>
              <a:rPr lang="en-US" sz="2100" b="1" dirty="0">
                <a:solidFill>
                  <a:srgbClr val="33333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워들 게임 (Wordle)</a:t>
            </a:r>
            <a:endParaRPr lang="en-US" sz="2100" dirty="0"/>
          </a:p>
        </p:txBody>
      </p:sp>
      <p:sp>
        <p:nvSpPr>
          <p:cNvPr id="24" name="Text 2"/>
          <p:cNvSpPr/>
          <p:nvPr/>
        </p:nvSpPr>
        <p:spPr>
          <a:xfrm>
            <a:off x="762000" y="1952625"/>
            <a:ext cx="49911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55555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가게 이름을 맞추는 퍼즐 게임으로, 6번의 기회가 주어집니다. 난이도를 조절하기 위해 4번째 시도부터 초성 힌트가 제공됩니다.</a:t>
            </a:r>
            <a:endParaRPr lang="en-US" sz="1200" dirty="0"/>
          </a:p>
        </p:txBody>
      </p:sp>
      <p:sp>
        <p:nvSpPr>
          <p:cNvPr id="25" name="Text 3"/>
          <p:cNvSpPr/>
          <p:nvPr/>
        </p:nvSpPr>
        <p:spPr>
          <a:xfrm>
            <a:off x="990600" y="4419600"/>
            <a:ext cx="4480560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75"/>
              </a:lnSpc>
              <a:buNone/>
            </a:pPr>
            <a:r>
              <a:rPr lang="en-US" sz="1125" b="1" dirty="0">
                <a:solidFill>
                  <a:srgbClr val="444444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힌트 시스템:</a:t>
            </a:r>
            <a:pPr indent="0" marL="0">
              <a:lnSpc>
                <a:spcPts val="1575"/>
              </a:lnSpc>
              <a:buNone/>
            </a:pPr>
            <a:r>
              <a:rPr lang="en-US" sz="1125" dirty="0">
                <a:solidFill>
                  <a:srgbClr val="444444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1~3회 시도: 없음, 4~6회 시도: 초성 힌트 제공</a:t>
            </a:r>
            <a:endParaRPr lang="en-US" sz="1125" dirty="0"/>
          </a:p>
        </p:txBody>
      </p:sp>
      <p:sp>
        <p:nvSpPr>
          <p:cNvPr id="26" name="Text 4"/>
          <p:cNvSpPr/>
          <p:nvPr/>
        </p:nvSpPr>
        <p:spPr>
          <a:xfrm>
            <a:off x="1028700" y="4714875"/>
            <a:ext cx="2628900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75"/>
              </a:lnSpc>
              <a:buNone/>
            </a:pPr>
            <a:r>
              <a:rPr lang="en-US" sz="1125" b="1" dirty="0">
                <a:solidFill>
                  <a:srgbClr val="444444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제한 시간:</a:t>
            </a:r>
            <a:pPr indent="0" marL="0">
              <a:lnSpc>
                <a:spcPts val="1575"/>
              </a:lnSpc>
              <a:buNone/>
            </a:pPr>
            <a:r>
              <a:rPr lang="en-US" sz="1125" dirty="0">
                <a:solidFill>
                  <a:srgbClr val="444444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없음 (무제한 시도 가능)</a:t>
            </a:r>
            <a:endParaRPr lang="en-US" sz="1125" dirty="0"/>
          </a:p>
        </p:txBody>
      </p:sp>
      <p:sp>
        <p:nvSpPr>
          <p:cNvPr id="27" name="Text 5"/>
          <p:cNvSpPr/>
          <p:nvPr/>
        </p:nvSpPr>
        <p:spPr>
          <a:xfrm>
            <a:off x="1047750" y="5010150"/>
            <a:ext cx="2857500" cy="291405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75"/>
              </a:lnSpc>
              <a:buNone/>
            </a:pPr>
            <a:r>
              <a:rPr lang="en-US" sz="1125" b="1" dirty="0">
                <a:solidFill>
                  <a:srgbClr val="444444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포인트:</a:t>
            </a:r>
            <a:pPr indent="0" marL="0">
              <a:lnSpc>
                <a:spcPts val="1575"/>
              </a:lnSpc>
              <a:buNone/>
            </a:pPr>
            <a:r>
              <a:rPr lang="en-US" sz="1125" dirty="0">
                <a:solidFill>
                  <a:srgbClr val="444444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게임 성공 시 </a:t>
            </a:r>
            <a:pPr indent="0" marL="0">
              <a:lnSpc>
                <a:spcPts val="1470"/>
              </a:lnSpc>
              <a:buNone/>
            </a:pPr>
            <a:r>
              <a:rPr lang="en-US" sz="1050" b="1" dirty="0">
                <a:solidFill>
                  <a:srgbClr val="FFFFFF"/>
                </a:solidFill>
                <a:highlight>
                  <a:srgbClr val="FF6A3A"/>
                </a:highlight>
                <a:latin typeface="Inter" pitchFamily="34" charset="0"/>
                <a:ea typeface="Inter" pitchFamily="34" charset="-122"/>
                <a:cs typeface="Inter" pitchFamily="34" charset="-120"/>
              </a:rPr>
              <a:t>5포인트</a:t>
            </a:r>
            <a:pPr indent="0" marL="0">
              <a:lnSpc>
                <a:spcPts val="1575"/>
              </a:lnSpc>
              <a:buNone/>
            </a:pPr>
            <a:r>
              <a:rPr lang="en-US" sz="1125" dirty="0">
                <a:solidFill>
                  <a:srgbClr val="444444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획득</a:t>
            </a:r>
            <a:endParaRPr lang="en-US" sz="1125" dirty="0"/>
          </a:p>
        </p:txBody>
      </p:sp>
      <p:sp>
        <p:nvSpPr>
          <p:cNvPr id="28" name="Text 6"/>
          <p:cNvSpPr/>
          <p:nvPr/>
        </p:nvSpPr>
        <p:spPr>
          <a:xfrm>
            <a:off x="1047750" y="5396805"/>
            <a:ext cx="3897630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75"/>
              </a:lnSpc>
              <a:buNone/>
            </a:pPr>
            <a:r>
              <a:rPr lang="en-US" sz="1125" b="1" dirty="0">
                <a:solidFill>
                  <a:srgbClr val="444444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추가 미션:</a:t>
            </a:r>
            <a:pPr indent="0" marL="0">
              <a:lnSpc>
                <a:spcPts val="1575"/>
              </a:lnSpc>
              <a:buNone/>
            </a:pPr>
            <a:r>
              <a:rPr lang="en-US" sz="1125" dirty="0">
                <a:solidFill>
                  <a:srgbClr val="444444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성공 시 가게 관련 퀴즈에 참여 기회 제공</a:t>
            </a:r>
            <a:endParaRPr lang="en-US" sz="1125" dirty="0"/>
          </a:p>
        </p:txBody>
      </p:sp>
      <p:sp>
        <p:nvSpPr>
          <p:cNvPr id="29" name="Text 7"/>
          <p:cNvSpPr/>
          <p:nvPr/>
        </p:nvSpPr>
        <p:spPr>
          <a:xfrm>
            <a:off x="6819900" y="1409700"/>
            <a:ext cx="5989320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3150"/>
              </a:lnSpc>
              <a:buNone/>
            </a:pPr>
            <a:r>
              <a:rPr lang="en-US" sz="2100" b="1" dirty="0">
                <a:solidFill>
                  <a:srgbClr val="33333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사과 게임 (Apple Game)</a:t>
            </a:r>
            <a:endParaRPr lang="en-US" sz="2100" dirty="0"/>
          </a:p>
        </p:txBody>
      </p:sp>
      <p:sp>
        <p:nvSpPr>
          <p:cNvPr id="30" name="Text 8"/>
          <p:cNvSpPr/>
          <p:nvPr/>
        </p:nvSpPr>
        <p:spPr>
          <a:xfrm>
            <a:off x="6438900" y="1952625"/>
            <a:ext cx="4991100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55555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120초 제한 시간 내에 숫자 합 10을 만드는 게임입니다. 글자를 모으는 미션이 포함되어 있으며, 확대/축소 기능을 통해 사용자 편의성을 높였습니다.</a:t>
            </a:r>
            <a:endParaRPr lang="en-US" sz="1200" dirty="0"/>
          </a:p>
        </p:txBody>
      </p:sp>
      <p:sp>
        <p:nvSpPr>
          <p:cNvPr id="31" name="Text 9"/>
          <p:cNvSpPr/>
          <p:nvPr/>
        </p:nvSpPr>
        <p:spPr>
          <a:xfrm>
            <a:off x="6819900" y="2933700"/>
            <a:ext cx="1280160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75"/>
              </a:lnSpc>
              <a:buNone/>
            </a:pPr>
            <a:r>
              <a:rPr lang="en-US" sz="1125" b="1" dirty="0">
                <a:solidFill>
                  <a:srgbClr val="444444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제한 시간:</a:t>
            </a:r>
            <a:pPr indent="0" marL="0">
              <a:lnSpc>
                <a:spcPts val="1575"/>
              </a:lnSpc>
              <a:buNone/>
            </a:pPr>
            <a:r>
              <a:rPr lang="en-US" sz="1125" dirty="0">
                <a:solidFill>
                  <a:srgbClr val="444444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120초</a:t>
            </a:r>
            <a:endParaRPr lang="en-US" sz="1125" dirty="0"/>
          </a:p>
        </p:txBody>
      </p:sp>
      <p:sp>
        <p:nvSpPr>
          <p:cNvPr id="32" name="Text 10"/>
          <p:cNvSpPr/>
          <p:nvPr/>
        </p:nvSpPr>
        <p:spPr>
          <a:xfrm>
            <a:off x="6819900" y="3228975"/>
            <a:ext cx="3726180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75"/>
              </a:lnSpc>
              <a:buNone/>
            </a:pPr>
            <a:r>
              <a:rPr lang="en-US" sz="1125" b="1" dirty="0">
                <a:solidFill>
                  <a:srgbClr val="444444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목표:</a:t>
            </a:r>
            <a:pPr indent="0" marL="0">
              <a:lnSpc>
                <a:spcPts val="1575"/>
              </a:lnSpc>
              <a:buNone/>
            </a:pPr>
            <a:r>
              <a:rPr lang="en-US" sz="1125" dirty="0">
                <a:solidFill>
                  <a:srgbClr val="444444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숫자 조합으로 10 만들기 (예: 1+2+3+4=10)</a:t>
            </a:r>
            <a:endParaRPr lang="en-US" sz="1125" dirty="0"/>
          </a:p>
        </p:txBody>
      </p:sp>
      <p:sp>
        <p:nvSpPr>
          <p:cNvPr id="33" name="Text 11"/>
          <p:cNvSpPr/>
          <p:nvPr/>
        </p:nvSpPr>
        <p:spPr>
          <a:xfrm>
            <a:off x="6838950" y="3524250"/>
            <a:ext cx="3074670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75"/>
              </a:lnSpc>
              <a:buNone/>
            </a:pPr>
            <a:r>
              <a:rPr lang="en-US" sz="1125" b="1" dirty="0">
                <a:solidFill>
                  <a:srgbClr val="444444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글자 수집:</a:t>
            </a:r>
            <a:pPr indent="0" marL="0">
              <a:lnSpc>
                <a:spcPts val="1575"/>
              </a:lnSpc>
              <a:buNone/>
            </a:pPr>
            <a:r>
              <a:rPr lang="en-US" sz="1125" dirty="0">
                <a:solidFill>
                  <a:srgbClr val="444444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특정 글자를 모으면 추가 점수</a:t>
            </a:r>
            <a:endParaRPr lang="en-US" sz="1125" dirty="0"/>
          </a:p>
        </p:txBody>
      </p:sp>
      <p:sp>
        <p:nvSpPr>
          <p:cNvPr id="34" name="Text 12"/>
          <p:cNvSpPr/>
          <p:nvPr/>
        </p:nvSpPr>
        <p:spPr>
          <a:xfrm>
            <a:off x="6858000" y="3819525"/>
            <a:ext cx="3669030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75"/>
              </a:lnSpc>
              <a:buNone/>
            </a:pPr>
            <a:r>
              <a:rPr lang="en-US" sz="1125" b="1" dirty="0">
                <a:solidFill>
                  <a:srgbClr val="444444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확대/축소:</a:t>
            </a:r>
            <a:pPr indent="0" marL="0">
              <a:lnSpc>
                <a:spcPts val="1575"/>
              </a:lnSpc>
              <a:buNone/>
            </a:pPr>
            <a:r>
              <a:rPr lang="en-US" sz="1125" dirty="0">
                <a:solidFill>
                  <a:srgbClr val="444444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사용자 편의성을 위한 확대/축소 기능</a:t>
            </a:r>
            <a:endParaRPr lang="en-US" sz="1125" dirty="0"/>
          </a:p>
        </p:txBody>
      </p:sp>
      <p:sp>
        <p:nvSpPr>
          <p:cNvPr id="35" name="Text 13"/>
          <p:cNvSpPr/>
          <p:nvPr/>
        </p:nvSpPr>
        <p:spPr>
          <a:xfrm>
            <a:off x="6724650" y="4419600"/>
            <a:ext cx="2857500" cy="291405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75"/>
              </a:lnSpc>
              <a:buNone/>
            </a:pPr>
            <a:r>
              <a:rPr lang="en-US" sz="1125" b="1" dirty="0">
                <a:solidFill>
                  <a:srgbClr val="444444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포인트:</a:t>
            </a:r>
            <a:pPr indent="0" marL="0">
              <a:lnSpc>
                <a:spcPts val="1575"/>
              </a:lnSpc>
              <a:buNone/>
            </a:pPr>
            <a:r>
              <a:rPr lang="en-US" sz="1125" dirty="0">
                <a:solidFill>
                  <a:srgbClr val="444444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게임 성공 시 </a:t>
            </a:r>
            <a:pPr indent="0" marL="0">
              <a:lnSpc>
                <a:spcPts val="1470"/>
              </a:lnSpc>
              <a:buNone/>
            </a:pPr>
            <a:r>
              <a:rPr lang="en-US" sz="1050" b="1" dirty="0">
                <a:solidFill>
                  <a:srgbClr val="FFFFFF"/>
                </a:solidFill>
                <a:highlight>
                  <a:srgbClr val="FF6A3A"/>
                </a:highlight>
                <a:latin typeface="Inter" pitchFamily="34" charset="0"/>
                <a:ea typeface="Inter" pitchFamily="34" charset="-122"/>
                <a:cs typeface="Inter" pitchFamily="34" charset="-120"/>
              </a:rPr>
              <a:t>5포인트</a:t>
            </a:r>
            <a:pPr indent="0" marL="0">
              <a:lnSpc>
                <a:spcPts val="1575"/>
              </a:lnSpc>
              <a:buNone/>
            </a:pPr>
            <a:r>
              <a:rPr lang="en-US" sz="1125" dirty="0">
                <a:solidFill>
                  <a:srgbClr val="444444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획득</a:t>
            </a:r>
            <a:endParaRPr lang="en-US" sz="1125" dirty="0"/>
          </a:p>
        </p:txBody>
      </p:sp>
      <p:sp>
        <p:nvSpPr>
          <p:cNvPr id="36" name="Text 14"/>
          <p:cNvSpPr/>
          <p:nvPr/>
        </p:nvSpPr>
        <p:spPr>
          <a:xfrm>
            <a:off x="6724650" y="4806255"/>
            <a:ext cx="3897630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75"/>
              </a:lnSpc>
              <a:buNone/>
            </a:pPr>
            <a:r>
              <a:rPr lang="en-US" sz="1125" b="1" dirty="0">
                <a:solidFill>
                  <a:srgbClr val="444444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추가 미션:</a:t>
            </a:r>
            <a:pPr indent="0" marL="0">
              <a:lnSpc>
                <a:spcPts val="1575"/>
              </a:lnSpc>
              <a:buNone/>
            </a:pPr>
            <a:r>
              <a:rPr lang="en-US" sz="1125" dirty="0">
                <a:solidFill>
                  <a:srgbClr val="444444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성공 시 가게 관련 퀴즈에 참여 기회 제공</a:t>
            </a:r>
            <a:endParaRPr lang="en-US" sz="1125" dirty="0"/>
          </a:p>
        </p:txBody>
      </p:sp>
      <p:sp>
        <p:nvSpPr>
          <p:cNvPr id="37" name="Text 15"/>
          <p:cNvSpPr/>
          <p:nvPr/>
        </p:nvSpPr>
        <p:spPr>
          <a:xfrm>
            <a:off x="11601450" y="6438900"/>
            <a:ext cx="434340" cy="161925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75"/>
              </a:lnSpc>
              <a:buNone/>
            </a:pPr>
            <a:r>
              <a:rPr lang="en-US" sz="1050" b="1" dirty="0">
                <a:solidFill>
                  <a:srgbClr val="AAAAA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8 / 20</a:t>
            </a:r>
            <a:endParaRPr lang="en-US" sz="1050" dirty="0"/>
          </a:p>
        </p:txBody>
      </p:sp>
      <p:sp>
        <p:nvSpPr>
          <p:cNvPr id="38" name="Text 16"/>
          <p:cNvSpPr/>
          <p:nvPr/>
        </p:nvSpPr>
        <p:spPr>
          <a:xfrm>
            <a:off x="11753850" y="2895600"/>
            <a:ext cx="228600" cy="100965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b="1" spc="120" kern="0" dirty="0">
                <a:solidFill>
                  <a:srgbClr val="FF6A3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GAMEPLAY</a:t>
            </a:r>
            <a:endParaRPr lang="en-US" sz="12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604838"/>
            <a:ext cx="381000" cy="381000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1514475"/>
            <a:ext cx="5495925" cy="4819204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7700" y="1704975"/>
            <a:ext cx="342900" cy="342900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2463" y="2200275"/>
            <a:ext cx="219075" cy="171450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275" y="2552700"/>
            <a:ext cx="171450" cy="171450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5800" y="2905125"/>
            <a:ext cx="152400" cy="171450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7700" y="4428679"/>
            <a:ext cx="5114925" cy="1714500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38875" y="1514475"/>
            <a:ext cx="5495925" cy="4819204"/>
          </a:xfrm>
          <a:prstGeom prst="rect">
            <a:avLst/>
          </a:prstGeom>
        </p:spPr>
      </p:pic>
      <p:pic>
        <p:nvPicPr>
          <p:cNvPr id="12" name="Image 10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29375" y="1704975"/>
            <a:ext cx="342900" cy="342900"/>
          </a:xfrm>
          <a:prstGeom prst="rect">
            <a:avLst/>
          </a:prstGeom>
        </p:spPr>
      </p:pic>
      <p:pic>
        <p:nvPicPr>
          <p:cNvPr id="13" name="Image 11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448425" y="2200275"/>
            <a:ext cx="190500" cy="171450"/>
          </a:xfrm>
          <a:prstGeom prst="rect">
            <a:avLst/>
          </a:prstGeom>
        </p:spPr>
      </p:pic>
      <p:pic>
        <p:nvPicPr>
          <p:cNvPr id="14" name="Image 12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457950" y="2552700"/>
            <a:ext cx="171450" cy="171450"/>
          </a:xfrm>
          <a:prstGeom prst="rect">
            <a:avLst/>
          </a:prstGeom>
        </p:spPr>
      </p:pic>
      <p:pic>
        <p:nvPicPr>
          <p:cNvPr id="15" name="Image 13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448425" y="2905125"/>
            <a:ext cx="190500" cy="171450"/>
          </a:xfrm>
          <a:prstGeom prst="rect">
            <a:avLst/>
          </a:prstGeom>
        </p:spPr>
      </p:pic>
      <p:pic>
        <p:nvPicPr>
          <p:cNvPr id="16" name="Image 14" descr="preencoded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457950" y="3257550"/>
            <a:ext cx="171450" cy="171450"/>
          </a:xfrm>
          <a:prstGeom prst="rect">
            <a:avLst/>
          </a:prstGeom>
        </p:spPr>
      </p:pic>
      <p:pic>
        <p:nvPicPr>
          <p:cNvPr id="17" name="Image 15" descr="preencoded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429375" y="3667125"/>
            <a:ext cx="5114925" cy="1714500"/>
          </a:xfrm>
          <a:prstGeom prst="rect">
            <a:avLst/>
          </a:prstGeom>
        </p:spPr>
      </p:pic>
      <p:sp>
        <p:nvSpPr>
          <p:cNvPr id="18" name="Text 0"/>
          <p:cNvSpPr/>
          <p:nvPr/>
        </p:nvSpPr>
        <p:spPr>
          <a:xfrm>
            <a:off x="981075" y="566738"/>
            <a:ext cx="490347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3600"/>
              </a:lnSpc>
              <a:buNone/>
            </a:pPr>
            <a:r>
              <a:rPr lang="en-US" sz="3000" b="1" dirty="0">
                <a:solidFill>
                  <a:srgbClr val="FF6A3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포인트 &amp; 리워드 체계</a:t>
            </a:r>
            <a:endParaRPr lang="en-US" sz="3000" dirty="0"/>
          </a:p>
        </p:txBody>
      </p:sp>
      <p:sp>
        <p:nvSpPr>
          <p:cNvPr id="19" name="Text 1"/>
          <p:cNvSpPr/>
          <p:nvPr/>
        </p:nvSpPr>
        <p:spPr>
          <a:xfrm>
            <a:off x="11525250" y="457200"/>
            <a:ext cx="228600" cy="866775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FF6A3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REWARDLE</a:t>
            </a:r>
            <a:endParaRPr lang="en-US" sz="1200" dirty="0"/>
          </a:p>
        </p:txBody>
      </p:sp>
      <p:sp>
        <p:nvSpPr>
          <p:cNvPr id="20" name="Text 2"/>
          <p:cNvSpPr/>
          <p:nvPr/>
        </p:nvSpPr>
        <p:spPr>
          <a:xfrm>
            <a:off x="781050" y="1704975"/>
            <a:ext cx="51149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025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</a:t>
            </a:r>
            <a:pPr indent="0" marL="0">
              <a:lnSpc>
                <a:spcPts val="2475"/>
              </a:lnSpc>
              <a:buNone/>
            </a:pPr>
            <a:r>
              <a:rPr lang="en-US" sz="1650" b="1" dirty="0">
                <a:solidFill>
                  <a:srgbClr val="33333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일일 포인트 적립</a:t>
            </a:r>
            <a:endParaRPr lang="en-US" sz="1650" dirty="0"/>
          </a:p>
        </p:txBody>
      </p:sp>
      <p:sp>
        <p:nvSpPr>
          <p:cNvPr id="21" name="Text 3"/>
          <p:cNvSpPr/>
          <p:nvPr/>
        </p:nvSpPr>
        <p:spPr>
          <a:xfrm>
            <a:off x="990600" y="2184053"/>
            <a:ext cx="2263140" cy="213271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680"/>
              </a:lnSpc>
              <a:buNone/>
            </a:pPr>
            <a:r>
              <a:rPr lang="en-US" sz="1200" dirty="0">
                <a:solidFill>
                  <a:srgbClr val="55555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하루 </a:t>
            </a:r>
            <a:pPr indent="0" marL="0">
              <a:lnSpc>
                <a:spcPts val="1680"/>
              </a:lnSpc>
              <a:buNone/>
            </a:pPr>
            <a:r>
              <a:rPr lang="en-US" sz="1200" b="1" dirty="0">
                <a:solidFill>
                  <a:srgbClr val="FF6A3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10회</a:t>
            </a:r>
            <a:pPr indent="0" marL="0">
              <a:lnSpc>
                <a:spcPts val="1680"/>
              </a:lnSpc>
              <a:buNone/>
            </a:pPr>
            <a:r>
              <a:rPr lang="en-US" sz="1200" dirty="0">
                <a:solidFill>
                  <a:srgbClr val="55555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게임 플레이 제한</a:t>
            </a:r>
            <a:endParaRPr lang="en-US" sz="1200" dirty="0"/>
          </a:p>
        </p:txBody>
      </p:sp>
      <p:sp>
        <p:nvSpPr>
          <p:cNvPr id="22" name="Text 4"/>
          <p:cNvSpPr/>
          <p:nvPr/>
        </p:nvSpPr>
        <p:spPr>
          <a:xfrm>
            <a:off x="990600" y="2536478"/>
            <a:ext cx="2171700" cy="213271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680"/>
              </a:lnSpc>
              <a:buNone/>
            </a:pPr>
            <a:r>
              <a:rPr lang="en-US" sz="1200" dirty="0">
                <a:solidFill>
                  <a:srgbClr val="55555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게임 성공 시 </a:t>
            </a:r>
            <a:pPr indent="0" marL="0">
              <a:lnSpc>
                <a:spcPts val="1680"/>
              </a:lnSpc>
              <a:buNone/>
            </a:pPr>
            <a:r>
              <a:rPr lang="en-US" sz="1200" b="1" dirty="0">
                <a:solidFill>
                  <a:srgbClr val="FF6A3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5포인트</a:t>
            </a:r>
            <a:pPr indent="0" marL="0">
              <a:lnSpc>
                <a:spcPts val="1680"/>
              </a:lnSpc>
              <a:buNone/>
            </a:pPr>
            <a:r>
              <a:rPr lang="en-US" sz="1200" dirty="0">
                <a:solidFill>
                  <a:srgbClr val="55555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획득</a:t>
            </a:r>
            <a:endParaRPr lang="en-US" sz="1200" dirty="0"/>
          </a:p>
        </p:txBody>
      </p:sp>
      <p:sp>
        <p:nvSpPr>
          <p:cNvPr id="23" name="Text 5"/>
          <p:cNvSpPr/>
          <p:nvPr/>
        </p:nvSpPr>
        <p:spPr>
          <a:xfrm>
            <a:off x="990600" y="2888903"/>
            <a:ext cx="2354580" cy="213271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680"/>
              </a:lnSpc>
              <a:buNone/>
            </a:pPr>
            <a:r>
              <a:rPr lang="en-US" sz="1200" dirty="0">
                <a:solidFill>
                  <a:srgbClr val="55555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일일 출석 체크 </a:t>
            </a:r>
            <a:pPr indent="0" marL="0">
              <a:lnSpc>
                <a:spcPts val="1680"/>
              </a:lnSpc>
              <a:buNone/>
            </a:pPr>
            <a:r>
              <a:rPr lang="en-US" sz="1200" b="1" dirty="0">
                <a:solidFill>
                  <a:srgbClr val="FF6A3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2포인트</a:t>
            </a:r>
            <a:pPr indent="0" marL="0">
              <a:lnSpc>
                <a:spcPts val="1680"/>
              </a:lnSpc>
              <a:buNone/>
            </a:pPr>
            <a:r>
              <a:rPr lang="en-US" sz="1200" dirty="0">
                <a:solidFill>
                  <a:srgbClr val="55555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지급</a:t>
            </a:r>
            <a:endParaRPr lang="en-US" sz="1200" dirty="0"/>
          </a:p>
        </p:txBody>
      </p:sp>
      <p:sp>
        <p:nvSpPr>
          <p:cNvPr id="24" name="Text 6"/>
          <p:cNvSpPr/>
          <p:nvPr/>
        </p:nvSpPr>
        <p:spPr>
          <a:xfrm>
            <a:off x="990600" y="3219450"/>
            <a:ext cx="1209675" cy="1066354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680"/>
              </a:lnSpc>
              <a:buNone/>
            </a:pPr>
            <a:r>
              <a:rPr lang="en-US" sz="1200" dirty="0">
                <a:solidFill>
                  <a:srgbClr val="55555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연속 출석 보너스:</a:t>
            </a:r>
            <a:pPr indent="0" marL="0">
              <a:lnSpc>
                <a:spcPts val="1680"/>
              </a:lnSpc>
              <a:buNone/>
            </a:pPr>
            <a:r>
              <a:rPr lang="en-US" sz="1200" dirty="0">
                <a:solidFill>
                  <a:srgbClr val="55555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- 3일: +1P</a:t>
            </a:r>
            <a:pPr indent="0" marL="0">
              <a:lnSpc>
                <a:spcPts val="1680"/>
              </a:lnSpc>
              <a:buNone/>
            </a:pPr>
            <a:r>
              <a:rPr lang="en-US" sz="1200" dirty="0">
                <a:solidFill>
                  <a:srgbClr val="55555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- 7일: +3P</a:t>
            </a:r>
            <a:pPr indent="0" marL="0">
              <a:lnSpc>
                <a:spcPts val="1680"/>
              </a:lnSpc>
              <a:buNone/>
            </a:pPr>
            <a:r>
              <a:rPr lang="en-US" sz="1200" dirty="0">
                <a:solidFill>
                  <a:srgbClr val="55555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- 10일: +5P</a:t>
            </a:r>
            <a:pPr indent="0" marL="0">
              <a:lnSpc>
                <a:spcPts val="1680"/>
              </a:lnSpc>
              <a:buNone/>
            </a:pPr>
            <a:r>
              <a:rPr lang="en-US" sz="1200" dirty="0">
                <a:solidFill>
                  <a:srgbClr val="55555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- 30일: +20P</a:t>
            </a:r>
            <a:endParaRPr lang="en-US" sz="1200" dirty="0"/>
          </a:p>
        </p:txBody>
      </p:sp>
      <p:sp>
        <p:nvSpPr>
          <p:cNvPr id="25" name="Text 7"/>
          <p:cNvSpPr/>
          <p:nvPr/>
        </p:nvSpPr>
        <p:spPr>
          <a:xfrm>
            <a:off x="6548438" y="1704975"/>
            <a:ext cx="51149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025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</a:t>
            </a:r>
            <a:pPr indent="0" marL="0">
              <a:lnSpc>
                <a:spcPts val="2475"/>
              </a:lnSpc>
              <a:buNone/>
            </a:pPr>
            <a:r>
              <a:rPr lang="en-US" sz="1650" b="1" dirty="0">
                <a:solidFill>
                  <a:srgbClr val="33333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포인트 활용 방안</a:t>
            </a:r>
            <a:endParaRPr lang="en-US" sz="1650" dirty="0"/>
          </a:p>
        </p:txBody>
      </p:sp>
      <p:sp>
        <p:nvSpPr>
          <p:cNvPr id="26" name="Text 8"/>
          <p:cNvSpPr/>
          <p:nvPr/>
        </p:nvSpPr>
        <p:spPr>
          <a:xfrm>
            <a:off x="6772275" y="2184053"/>
            <a:ext cx="2068830" cy="213271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680"/>
              </a:lnSpc>
              <a:buNone/>
            </a:pPr>
            <a:r>
              <a:rPr lang="en-US" sz="1200" dirty="0">
                <a:solidFill>
                  <a:srgbClr val="55555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제휴 가게 할인/쿠폰 사용</a:t>
            </a:r>
            <a:endParaRPr lang="en-US" sz="1200" dirty="0"/>
          </a:p>
        </p:txBody>
      </p:sp>
      <p:sp>
        <p:nvSpPr>
          <p:cNvPr id="27" name="Text 9"/>
          <p:cNvSpPr/>
          <p:nvPr/>
        </p:nvSpPr>
        <p:spPr>
          <a:xfrm>
            <a:off x="6772275" y="2536478"/>
            <a:ext cx="2366010" cy="213271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680"/>
              </a:lnSpc>
              <a:buNone/>
            </a:pPr>
            <a:r>
              <a:rPr lang="en-US" sz="1200" dirty="0">
                <a:solidFill>
                  <a:srgbClr val="55555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기프티콘 구매에 포인트 사용</a:t>
            </a:r>
            <a:endParaRPr lang="en-US" sz="1200" dirty="0"/>
          </a:p>
        </p:txBody>
      </p:sp>
      <p:sp>
        <p:nvSpPr>
          <p:cNvPr id="28" name="Text 10"/>
          <p:cNvSpPr/>
          <p:nvPr/>
        </p:nvSpPr>
        <p:spPr>
          <a:xfrm>
            <a:off x="6772275" y="2888903"/>
            <a:ext cx="2057400" cy="213271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680"/>
              </a:lnSpc>
              <a:buNone/>
            </a:pPr>
            <a:r>
              <a:rPr lang="en-US" sz="1200" dirty="0">
                <a:solidFill>
                  <a:srgbClr val="55555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향후 현금 환급 기능 예정</a:t>
            </a:r>
            <a:endParaRPr lang="en-US" sz="1200" dirty="0"/>
          </a:p>
        </p:txBody>
      </p:sp>
      <p:sp>
        <p:nvSpPr>
          <p:cNvPr id="29" name="Text 11"/>
          <p:cNvSpPr/>
          <p:nvPr/>
        </p:nvSpPr>
        <p:spPr>
          <a:xfrm>
            <a:off x="6772275" y="3241328"/>
            <a:ext cx="2377440" cy="213271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680"/>
              </a:lnSpc>
              <a:buNone/>
            </a:pPr>
            <a:r>
              <a:rPr lang="en-US" sz="1200" dirty="0">
                <a:solidFill>
                  <a:srgbClr val="55555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포인트 적립률: </a:t>
            </a:r>
            <a:pPr indent="0" marL="0">
              <a:lnSpc>
                <a:spcPts val="1680"/>
              </a:lnSpc>
              <a:buNone/>
            </a:pPr>
            <a:r>
              <a:rPr lang="en-US" sz="1200" b="1" dirty="0">
                <a:solidFill>
                  <a:srgbClr val="FF6A3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1포인트 = 1원</a:t>
            </a:r>
            <a:endParaRPr lang="en-US" sz="1200" dirty="0"/>
          </a:p>
        </p:txBody>
      </p:sp>
      <p:sp>
        <p:nvSpPr>
          <p:cNvPr id="30" name="Text 12"/>
          <p:cNvSpPr/>
          <p:nvPr/>
        </p:nvSpPr>
        <p:spPr>
          <a:xfrm>
            <a:off x="11620500" y="6467475"/>
            <a:ext cx="457200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75"/>
              </a:lnSpc>
              <a:buNone/>
            </a:pPr>
            <a:r>
              <a:rPr lang="en-US" sz="1050" dirty="0">
                <a:solidFill>
                  <a:srgbClr val="AAAAA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9 / 20</a:t>
            </a:r>
            <a:endParaRPr lang="en-US" sz="10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2026-01-22T08:27:20Z</dcterms:created>
  <dcterms:modified xsi:type="dcterms:W3CDTF">2026-01-22T08:27:20Z</dcterms:modified>
</cp:coreProperties>
</file>